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4"/>
  </p:sldMasterIdLst>
  <p:notesMasterIdLst>
    <p:notesMasterId r:id="rId36"/>
  </p:notesMasterIdLst>
  <p:sldIdLst>
    <p:sldId id="256" r:id="rId5"/>
    <p:sldId id="286" r:id="rId6"/>
    <p:sldId id="257" r:id="rId7"/>
    <p:sldId id="258" r:id="rId8"/>
    <p:sldId id="259" r:id="rId9"/>
    <p:sldId id="261" r:id="rId10"/>
    <p:sldId id="2575" r:id="rId11"/>
    <p:sldId id="2576" r:id="rId12"/>
    <p:sldId id="2565" r:id="rId13"/>
    <p:sldId id="2566" r:id="rId14"/>
    <p:sldId id="2567" r:id="rId15"/>
    <p:sldId id="263" r:id="rId16"/>
    <p:sldId id="264" r:id="rId17"/>
    <p:sldId id="274" r:id="rId18"/>
    <p:sldId id="260" r:id="rId19"/>
    <p:sldId id="265" r:id="rId20"/>
    <p:sldId id="283" r:id="rId21"/>
    <p:sldId id="284" r:id="rId22"/>
    <p:sldId id="289" r:id="rId23"/>
    <p:sldId id="281" r:id="rId24"/>
    <p:sldId id="266" r:id="rId25"/>
    <p:sldId id="267" r:id="rId26"/>
    <p:sldId id="268" r:id="rId27"/>
    <p:sldId id="269" r:id="rId28"/>
    <p:sldId id="272" r:id="rId29"/>
    <p:sldId id="271" r:id="rId30"/>
    <p:sldId id="273" r:id="rId31"/>
    <p:sldId id="278" r:id="rId32"/>
    <p:sldId id="277" r:id="rId33"/>
    <p:sldId id="276" r:id="rId34"/>
    <p:sldId id="279" r:id="rId3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774"/>
    <a:srgbClr val="93C020"/>
    <a:srgbClr val="F7B71F"/>
    <a:srgbClr val="009E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4F3779-E335-488B-BB07-D4A1133775B7}" v="4" dt="2022-11-01T15:37:26.3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5441" autoAdjust="0"/>
  </p:normalViewPr>
  <p:slideViewPr>
    <p:cSldViewPr snapToGrid="0">
      <p:cViewPr varScale="1">
        <p:scale>
          <a:sx n="82" d="100"/>
          <a:sy n="82" d="100"/>
        </p:scale>
        <p:origin x="720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C91C19-FF61-42C0-B334-23B29987112E}" type="datetimeFigureOut">
              <a:rPr lang="nl-NL" smtClean="0"/>
              <a:t>2-11-2022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B8366B-A5A1-441A-8D74-BC7F75C49DF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2149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8366B-A5A1-441A-8D74-BC7F75C49DF6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2158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8366B-A5A1-441A-8D74-BC7F75C49DF6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0034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CFA0038-7055-434C-B6C4-B8C69565C600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8876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8366B-A5A1-441A-8D74-BC7F75C49DF6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5264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CFA0038-7055-434C-B6C4-B8C69565C600}" type="slidenum">
              <a:rPr lang="nl-NL" smtClean="0"/>
              <a:t>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05135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CFA0038-7055-434C-B6C4-B8C69565C600}" type="slidenum">
              <a:rPr lang="nl-NL" smtClean="0"/>
              <a:t>10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051350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CFA0038-7055-434C-B6C4-B8C69565C600}" type="slidenum">
              <a:rPr lang="nl-NL" smtClean="0"/>
              <a:t>11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929161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8366B-A5A1-441A-8D74-BC7F75C49DF6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4937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BCAF4-39EB-42B9-9827-10D208E8E7F6}" type="datetimeFigureOut">
              <a:rPr lang="nl-NL" smtClean="0"/>
              <a:t>2-11-2022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F086B-63CB-452A-A2B3-48958A1983EE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76" t="531" r="1"/>
          <a:stretch/>
        </p:blipFill>
        <p:spPr>
          <a:xfrm>
            <a:off x="-56174" y="-58058"/>
            <a:ext cx="4615474" cy="6944849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525" y="-82220"/>
            <a:ext cx="2870835" cy="2241220"/>
          </a:xfrm>
          <a:prstGeom prst="rect">
            <a:avLst/>
          </a:prstGeom>
        </p:spPr>
      </p:pic>
      <p:sp>
        <p:nvSpPr>
          <p:cNvPr id="9" name="Vrije vorm 8"/>
          <p:cNvSpPr/>
          <p:nvPr userDrawn="1"/>
        </p:nvSpPr>
        <p:spPr>
          <a:xfrm>
            <a:off x="2997397" y="-96734"/>
            <a:ext cx="9346086" cy="6997370"/>
          </a:xfrm>
          <a:custGeom>
            <a:avLst/>
            <a:gdLst>
              <a:gd name="connsiteX0" fmla="*/ 1420010 w 8961120"/>
              <a:gd name="connsiteY0" fmla="*/ 32273 h 6927924"/>
              <a:gd name="connsiteX1" fmla="*/ 0 w 8961120"/>
              <a:gd name="connsiteY1" fmla="*/ 2065468 h 6927924"/>
              <a:gd name="connsiteX2" fmla="*/ 1420010 w 8961120"/>
              <a:gd name="connsiteY2" fmla="*/ 6906409 h 6927924"/>
              <a:gd name="connsiteX3" fmla="*/ 8961120 w 8961120"/>
              <a:gd name="connsiteY3" fmla="*/ 6927924 h 6927924"/>
              <a:gd name="connsiteX4" fmla="*/ 8961120 w 8961120"/>
              <a:gd name="connsiteY4" fmla="*/ 0 h 6927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61120" h="6927924">
                <a:moveTo>
                  <a:pt x="1420010" y="32273"/>
                </a:moveTo>
                <a:lnTo>
                  <a:pt x="0" y="2065468"/>
                </a:lnTo>
                <a:lnTo>
                  <a:pt x="1420010" y="6906409"/>
                </a:lnTo>
                <a:lnTo>
                  <a:pt x="8961120" y="6927924"/>
                </a:lnTo>
                <a:lnTo>
                  <a:pt x="8961120" y="0"/>
                </a:ln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nl-NL" dirty="0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0" r="24632"/>
          <a:stretch/>
        </p:blipFill>
        <p:spPr>
          <a:xfrm>
            <a:off x="-60326" y="6307932"/>
            <a:ext cx="4378325" cy="47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786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BCAF4-39EB-42B9-9827-10D208E8E7F6}" type="datetimeFigureOut">
              <a:rPr lang="nl-NL" smtClean="0"/>
              <a:t>2-11-2022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F086B-63CB-452A-A2B3-48958A1983E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5635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BCAF4-39EB-42B9-9827-10D208E8E7F6}" type="datetimeFigureOut">
              <a:rPr lang="nl-NL" smtClean="0"/>
              <a:t>2-11-2022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F086B-63CB-452A-A2B3-48958A1983E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19415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59000" y="1912939"/>
            <a:ext cx="9188450" cy="1168544"/>
          </a:xfrm>
        </p:spPr>
        <p:txBody>
          <a:bodyPr anchor="b">
            <a:normAutofit/>
          </a:bodyPr>
          <a:lstStyle>
            <a:lvl1pPr>
              <a:defRPr sz="5500">
                <a:latin typeface="Source Sans Pro" panose="020B0503030403020204" pitchFamily="34" charset="0"/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159000" y="3378201"/>
            <a:ext cx="9188450" cy="189865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Source Sans Pro Light" panose="020B0403030403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8699667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59000" y="365125"/>
            <a:ext cx="9194800" cy="1325563"/>
          </a:xfrm>
        </p:spPr>
        <p:txBody>
          <a:bodyPr/>
          <a:lstStyle>
            <a:lvl1pPr>
              <a:defRPr>
                <a:latin typeface="Source Sans Pro" panose="020B0503030403020204" pitchFamily="34" charset="0"/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2159000" y="1825625"/>
            <a:ext cx="4500000" cy="4600575"/>
          </a:xfrm>
        </p:spPr>
        <p:txBody>
          <a:bodyPr/>
          <a:lstStyle>
            <a:lvl1pPr>
              <a:defRPr>
                <a:latin typeface="Source Sans Pro Light" panose="020B0403030403020204" pitchFamily="34" charset="0"/>
              </a:defRPr>
            </a:lvl1pPr>
            <a:lvl2pPr>
              <a:defRPr>
                <a:latin typeface="Source Sans Pro Light" panose="020B0403030403020204" pitchFamily="34" charset="0"/>
              </a:defRPr>
            </a:lvl2pPr>
            <a:lvl3pPr>
              <a:defRPr>
                <a:latin typeface="Source Sans Pro Light" panose="020B0403030403020204" pitchFamily="34" charset="0"/>
              </a:defRPr>
            </a:lvl3pPr>
            <a:lvl4pPr>
              <a:defRPr>
                <a:latin typeface="Source Sans Pro Light" panose="020B0403030403020204" pitchFamily="34" charset="0"/>
              </a:defRPr>
            </a:lvl4pPr>
            <a:lvl5pPr>
              <a:defRPr>
                <a:latin typeface="Source Sans Pro Light" panose="020B0403030403020204" pitchFamily="34" charset="0"/>
              </a:defRPr>
            </a:lvl5pPr>
          </a:lstStyle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853800" y="1825624"/>
            <a:ext cx="4500000" cy="4600575"/>
          </a:xfrm>
        </p:spPr>
        <p:txBody>
          <a:bodyPr/>
          <a:lstStyle>
            <a:lvl1pPr>
              <a:defRPr>
                <a:latin typeface="Source Sans Pro Light" panose="020B0403030403020204" pitchFamily="34" charset="0"/>
              </a:defRPr>
            </a:lvl1pPr>
            <a:lvl2pPr>
              <a:defRPr>
                <a:latin typeface="Source Sans Pro Light" panose="020B0403030403020204" pitchFamily="34" charset="0"/>
              </a:defRPr>
            </a:lvl2pPr>
            <a:lvl3pPr>
              <a:defRPr>
                <a:latin typeface="Source Sans Pro Light" panose="020B0403030403020204" pitchFamily="34" charset="0"/>
              </a:defRPr>
            </a:lvl3pPr>
            <a:lvl4pPr>
              <a:defRPr>
                <a:latin typeface="Source Sans Pro Light" panose="020B0403030403020204" pitchFamily="34" charset="0"/>
              </a:defRPr>
            </a:lvl4pPr>
            <a:lvl5pPr>
              <a:defRPr>
                <a:latin typeface="Source Sans Pro Light" panose="020B0403030403020204" pitchFamily="34" charset="0"/>
              </a:defRPr>
            </a:lvl5pPr>
          </a:lstStyle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429534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59000" y="365125"/>
            <a:ext cx="9196388" cy="1325563"/>
          </a:xfrm>
        </p:spPr>
        <p:txBody>
          <a:bodyPr/>
          <a:lstStyle>
            <a:lvl1pPr>
              <a:defRPr>
                <a:latin typeface="Source Sans Pro" panose="020B0503030403020204" pitchFamily="34" charset="0"/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2159000" y="1831975"/>
            <a:ext cx="9196388" cy="823912"/>
          </a:xfrm>
        </p:spPr>
        <p:txBody>
          <a:bodyPr anchor="b"/>
          <a:lstStyle>
            <a:lvl1pPr marL="0" indent="0">
              <a:buNone/>
              <a:defRPr sz="2400" b="1">
                <a:latin typeface="Source Sans Pro Light" panose="020B04030304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2159000" y="2797175"/>
            <a:ext cx="9196388" cy="3684588"/>
          </a:xfrm>
        </p:spPr>
        <p:txBody>
          <a:bodyPr/>
          <a:lstStyle>
            <a:lvl1pPr>
              <a:defRPr>
                <a:latin typeface="Source Sans Pro Light" panose="020B0403030403020204" pitchFamily="34" charset="0"/>
              </a:defRPr>
            </a:lvl1pPr>
            <a:lvl2pPr>
              <a:defRPr>
                <a:latin typeface="Source Sans Pro Light" panose="020B0403030403020204" pitchFamily="34" charset="0"/>
              </a:defRPr>
            </a:lvl2pPr>
            <a:lvl3pPr>
              <a:defRPr>
                <a:latin typeface="Source Sans Pro Light" panose="020B0403030403020204" pitchFamily="34" charset="0"/>
              </a:defRPr>
            </a:lvl3pPr>
            <a:lvl4pPr>
              <a:defRPr>
                <a:latin typeface="Source Sans Pro Light" panose="020B0403030403020204" pitchFamily="34" charset="0"/>
              </a:defRPr>
            </a:lvl4pPr>
            <a:lvl5pPr>
              <a:defRPr>
                <a:latin typeface="Source Sans Pro Light" panose="020B0403030403020204" pitchFamily="34" charset="0"/>
              </a:defRPr>
            </a:lvl5pPr>
          </a:lstStyle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5034615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62100" y="2333625"/>
            <a:ext cx="9347200" cy="1325563"/>
          </a:xfrm>
        </p:spPr>
        <p:txBody>
          <a:bodyPr/>
          <a:lstStyle>
            <a:lvl1pPr algn="ctr">
              <a:defRPr>
                <a:latin typeface="Source Sans Pro" panose="020B0503030403020204" pitchFamily="34" charset="0"/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9870203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4" title="Decoratief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3708400" cy="5856431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nl-NL" noProof="0" dirty="0"/>
              <a:t>Klik op het pictogram als u een afbeelding wilt toevoegen</a:t>
            </a:r>
          </a:p>
        </p:txBody>
      </p:sp>
      <p:sp>
        <p:nvSpPr>
          <p:cNvPr id="11" name="Rechthoek 10" title="Decoratief"/>
          <p:cNvSpPr/>
          <p:nvPr userDrawn="1"/>
        </p:nvSpPr>
        <p:spPr>
          <a:xfrm>
            <a:off x="3708400" y="0"/>
            <a:ext cx="4775200" cy="58564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2921" y="936980"/>
            <a:ext cx="3686159" cy="1466055"/>
          </a:xfrm>
        </p:spPr>
        <p:txBody>
          <a:bodyPr lIns="0" rtlCol="0" anchor="t">
            <a:normAutofit/>
          </a:bodyPr>
          <a:lstStyle>
            <a:lvl1pPr algn="l"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nl-NL" noProof="0" dirty="0"/>
              <a:t>Klik om stijl te bewerken</a:t>
            </a:r>
          </a:p>
        </p:txBody>
      </p:sp>
      <p:sp>
        <p:nvSpPr>
          <p:cNvPr id="8" name="Tijdelijke aanduiding voor tekst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52988" y="2407322"/>
            <a:ext cx="3686025" cy="382749"/>
          </a:xfrm>
        </p:spPr>
        <p:txBody>
          <a:bodyPr lIns="0" rtlCol="0" anchor="b">
            <a:norm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nl-NL" noProof="0" dirty="0"/>
              <a:t>Klik om hier titel toe te 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52921" y="2811606"/>
            <a:ext cx="3686159" cy="3044825"/>
          </a:xfrm>
        </p:spPr>
        <p:txBody>
          <a:bodyPr lIns="0" tIns="72000" rtlCol="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nl-NL" noProof="0"/>
              <a:t>Klikken om de tekststijl van het model te bewerken</a:t>
            </a:r>
          </a:p>
          <a:p>
            <a:pPr lvl="1" rtl="0"/>
            <a:r>
              <a:rPr lang="nl-NL" noProof="0"/>
              <a:t>Tweede niveau</a:t>
            </a:r>
          </a:p>
          <a:p>
            <a:pPr lvl="2" rtl="0"/>
            <a:r>
              <a:rPr lang="nl-NL" noProof="0"/>
              <a:t>Derde niveau</a:t>
            </a:r>
          </a:p>
          <a:p>
            <a:pPr lvl="3" rtl="0"/>
            <a:r>
              <a:rPr lang="nl-NL" noProof="0"/>
              <a:t>Vierde niveau</a:t>
            </a:r>
          </a:p>
          <a:p>
            <a:pPr lvl="4" rtl="0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12" name="Tijdelijke aanduiding voor afbeelding 4" title="Decoratief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483600" y="0"/>
            <a:ext cx="3708400" cy="5856431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nl-NL" noProof="0" dirty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24215502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 title="Decoratief"/>
          <p:cNvSpPr/>
          <p:nvPr userDrawn="1"/>
        </p:nvSpPr>
        <p:spPr>
          <a:xfrm>
            <a:off x="0" y="1964267"/>
            <a:ext cx="3052729" cy="24435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/>
          </a:p>
        </p:txBody>
      </p:sp>
      <p:sp>
        <p:nvSpPr>
          <p:cNvPr id="21" name="Rechthoek 20" title="Decoratief"/>
          <p:cNvSpPr/>
          <p:nvPr userDrawn="1"/>
        </p:nvSpPr>
        <p:spPr>
          <a:xfrm>
            <a:off x="6092848" y="1964267"/>
            <a:ext cx="3052729" cy="244350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/>
          </a:p>
        </p:txBody>
      </p:sp>
      <p:sp>
        <p:nvSpPr>
          <p:cNvPr id="28" name="Rechthoek 27" title="Decoratief"/>
          <p:cNvSpPr/>
          <p:nvPr userDrawn="1"/>
        </p:nvSpPr>
        <p:spPr>
          <a:xfrm>
            <a:off x="9139272" y="4414498"/>
            <a:ext cx="3052729" cy="2443502"/>
          </a:xfrm>
          <a:prstGeom prst="rect">
            <a:avLst/>
          </a:prstGeom>
          <a:solidFill>
            <a:schemeClr val="accent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8FBBE79-9A2D-485C-A5FF-D6F6AFD2AFC3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106887" y="616350"/>
            <a:ext cx="7978227" cy="1062602"/>
          </a:xfrm>
        </p:spPr>
        <p:txBody>
          <a:bodyPr lIns="0" rtlCol="0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nl-NL" noProof="0"/>
              <a:t>Klik om stijl te bewerken</a:t>
            </a:r>
          </a:p>
        </p:txBody>
      </p:sp>
      <p:sp>
        <p:nvSpPr>
          <p:cNvPr id="30" name="Tijdelijke aanduiding voor afbeelding 4" title="Decoratief">
            <a:extLst>
              <a:ext uri="{FF2B5EF4-FFF2-40B4-BE49-F238E27FC236}">
                <a16:creationId xmlns:a16="http://schemas.microsoft.com/office/drawing/2014/main" id="{0D8C8A61-C19F-4EF6-A991-5B6EFC5F7AF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4416552"/>
            <a:ext cx="3054096" cy="2441448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>
              <a:defRPr sz="1600"/>
            </a:lvl1pPr>
          </a:lstStyle>
          <a:p>
            <a:pPr rt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32" name="Tijdelijke aanduiding voor afbeelding 4" title="Decoratief">
            <a:extLst>
              <a:ext uri="{FF2B5EF4-FFF2-40B4-BE49-F238E27FC236}">
                <a16:creationId xmlns:a16="http://schemas.microsoft.com/office/drawing/2014/main" id="{12606688-9042-46BE-82EA-2A9034C212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46424" y="1964267"/>
            <a:ext cx="3054096" cy="2441448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>
              <a:defRPr sz="1600"/>
            </a:lvl1pPr>
          </a:lstStyle>
          <a:p>
            <a:pPr rt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33" name="Tijdelijke aanduiding voor afbeelding 4" title="Decoratief">
            <a:extLst>
              <a:ext uri="{FF2B5EF4-FFF2-40B4-BE49-F238E27FC236}">
                <a16:creationId xmlns:a16="http://schemas.microsoft.com/office/drawing/2014/main" id="{94A72397-DF36-48ED-9888-0827D143B9B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37904" y="1964267"/>
            <a:ext cx="3054096" cy="2441448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>
              <a:defRPr sz="1600"/>
            </a:lvl1pPr>
          </a:lstStyle>
          <a:p>
            <a:pPr rt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26" name="Rechthoek 25" title="Decoratief"/>
          <p:cNvSpPr/>
          <p:nvPr userDrawn="1"/>
        </p:nvSpPr>
        <p:spPr>
          <a:xfrm>
            <a:off x="3046424" y="4414498"/>
            <a:ext cx="3052729" cy="24435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nl-NL" noProof="0"/>
          </a:p>
        </p:txBody>
      </p:sp>
      <p:sp>
        <p:nvSpPr>
          <p:cNvPr id="9" name="Tijdelijke aanduiding voor tekst 6">
            <a:extLst>
              <a:ext uri="{FF2B5EF4-FFF2-40B4-BE49-F238E27FC236}">
                <a16:creationId xmlns:a16="http://schemas.microsoft.com/office/drawing/2014/main" id="{DD736A8B-DD51-4DE5-A500-3F2E06CA9E12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264410" y="3652861"/>
            <a:ext cx="2517605" cy="484146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10" name="Tijdelijke aanduiding voor tekst 6">
            <a:extLst>
              <a:ext uri="{FF2B5EF4-FFF2-40B4-BE49-F238E27FC236}">
                <a16:creationId xmlns:a16="http://schemas.microsoft.com/office/drawing/2014/main" id="{088F0D2C-15BE-4CDF-B390-80500DDD7436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64410" y="3248535"/>
            <a:ext cx="2517605" cy="382749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nl-NL" noProof="0"/>
              <a:t>HIER EEN NAAM TOEVOEGEN</a:t>
            </a:r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BC14EC5C-D80F-42F2-A5F0-D4F07AADAECE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6359042" y="3652861"/>
            <a:ext cx="2517605" cy="484146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12" name="Tijdelijke aanduiding voor tekst 6">
            <a:extLst>
              <a:ext uri="{FF2B5EF4-FFF2-40B4-BE49-F238E27FC236}">
                <a16:creationId xmlns:a16="http://schemas.microsoft.com/office/drawing/2014/main" id="{235DD3B7-76E7-45B9-B75B-30D7AFC8EE6C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6359042" y="3248535"/>
            <a:ext cx="2517605" cy="382749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nl-NL" noProof="0"/>
              <a:t>HIER EEN NAAM TOEVOEGEN</a:t>
            </a:r>
          </a:p>
        </p:txBody>
      </p:sp>
      <p:sp>
        <p:nvSpPr>
          <p:cNvPr id="13" name="Tijdelijke aanduiding voor tekst 6">
            <a:extLst>
              <a:ext uri="{FF2B5EF4-FFF2-40B4-BE49-F238E27FC236}">
                <a16:creationId xmlns:a16="http://schemas.microsoft.com/office/drawing/2014/main" id="{3B9FAC90-EA8D-4C0E-A0D1-0D252B50A12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3288925" y="5167572"/>
            <a:ext cx="2517605" cy="484146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14" name="Tijdelijke aanduiding voor tekst 6">
            <a:extLst>
              <a:ext uri="{FF2B5EF4-FFF2-40B4-BE49-F238E27FC236}">
                <a16:creationId xmlns:a16="http://schemas.microsoft.com/office/drawing/2014/main" id="{5556F808-0B84-4923-9C86-83F13CFABBB6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3288925" y="4763246"/>
            <a:ext cx="2517605" cy="382749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nl-NL" noProof="0"/>
              <a:t>HIER EEN NAAM TOEVOEGEN</a:t>
            </a:r>
          </a:p>
        </p:txBody>
      </p:sp>
      <p:sp>
        <p:nvSpPr>
          <p:cNvPr id="15" name="Tijdelijke aanduiding voor tekst 6">
            <a:extLst>
              <a:ext uri="{FF2B5EF4-FFF2-40B4-BE49-F238E27FC236}">
                <a16:creationId xmlns:a16="http://schemas.microsoft.com/office/drawing/2014/main" id="{6D49870F-68D7-4CDC-8F2A-696151FA2B90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9412281" y="5167572"/>
            <a:ext cx="2517605" cy="484146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nl-NL" noProof="0"/>
              <a:t>Klikken om de tekststijl van het model te bewerken</a:t>
            </a:r>
          </a:p>
        </p:txBody>
      </p:sp>
      <p:sp>
        <p:nvSpPr>
          <p:cNvPr id="16" name="Tijdelijke aanduiding voor tekst 6">
            <a:extLst>
              <a:ext uri="{FF2B5EF4-FFF2-40B4-BE49-F238E27FC236}">
                <a16:creationId xmlns:a16="http://schemas.microsoft.com/office/drawing/2014/main" id="{530C251D-6B9A-485B-A02D-AAF34ECA7B5D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9412281" y="4763246"/>
            <a:ext cx="2517605" cy="382749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nl-NL" noProof="0"/>
              <a:t>HIER EEN NAAM TOEVOEGEN</a:t>
            </a:r>
          </a:p>
        </p:txBody>
      </p:sp>
      <p:sp>
        <p:nvSpPr>
          <p:cNvPr id="31" name="Tijdelijke aanduiding voor afbeelding 4" title="Decoratief">
            <a:extLst>
              <a:ext uri="{FF2B5EF4-FFF2-40B4-BE49-F238E27FC236}">
                <a16:creationId xmlns:a16="http://schemas.microsoft.com/office/drawing/2014/main" id="{FB28CC40-CBF3-4E1C-841D-45C7739F95E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2848" y="4416552"/>
            <a:ext cx="3054096" cy="2441448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>
              <a:defRPr sz="1600"/>
            </a:lvl1pPr>
          </a:lstStyle>
          <a:p>
            <a:pPr rtl="0"/>
            <a:r>
              <a:rPr lang="nl-NL" noProof="0"/>
              <a:t>Klik op het pictogram als u een afbeelding wilt toevoegen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0992290-B585-4E4A-7AC6-8A923C4BFC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41558" y="422768"/>
            <a:ext cx="1588328" cy="67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712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BCAF4-39EB-42B9-9827-10D208E8E7F6}" type="datetimeFigureOut">
              <a:rPr lang="nl-NL" smtClean="0"/>
              <a:t>2-11-2022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F086B-63CB-452A-A2B3-48958A1983E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8811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BCAF4-39EB-42B9-9827-10D208E8E7F6}" type="datetimeFigureOut">
              <a:rPr lang="nl-NL" smtClean="0"/>
              <a:t>2-11-2022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F086B-63CB-452A-A2B3-48958A1983E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1031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BCAF4-39EB-42B9-9827-10D208E8E7F6}" type="datetimeFigureOut">
              <a:rPr lang="nl-NL" smtClean="0"/>
              <a:t>2-11-2022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F086B-63CB-452A-A2B3-48958A1983E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4757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BCAF4-39EB-42B9-9827-10D208E8E7F6}" type="datetimeFigureOut">
              <a:rPr lang="nl-NL" smtClean="0"/>
              <a:t>2-11-2022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F086B-63CB-452A-A2B3-48958A1983E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1128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BCAF4-39EB-42B9-9827-10D208E8E7F6}" type="datetimeFigureOut">
              <a:rPr lang="nl-NL" smtClean="0"/>
              <a:t>2-11-2022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F086B-63CB-452A-A2B3-48958A1983E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6668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BCAF4-39EB-42B9-9827-10D208E8E7F6}" type="datetimeFigureOut">
              <a:rPr lang="nl-NL" smtClean="0"/>
              <a:t>2-11-2022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F086B-63CB-452A-A2B3-48958A1983E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7817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BCAF4-39EB-42B9-9827-10D208E8E7F6}" type="datetimeFigureOut">
              <a:rPr lang="nl-NL" smtClean="0"/>
              <a:t>2-11-2022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F086B-63CB-452A-A2B3-48958A1983E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5101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BCAF4-39EB-42B9-9827-10D208E8E7F6}" type="datetimeFigureOut">
              <a:rPr lang="nl-NL" smtClean="0"/>
              <a:t>2-11-2022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F086B-63CB-452A-A2B3-48958A1983E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7934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tif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BCAF4-39EB-42B9-9827-10D208E8E7F6}" type="datetimeFigureOut">
              <a:rPr lang="nl-NL" smtClean="0"/>
              <a:t>2-11-2022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F086B-63CB-452A-A2B3-48958A1983EE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376"/>
            <a:ext cx="10946700" cy="6885512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1375"/>
            <a:ext cx="1820292" cy="1421076"/>
          </a:xfrm>
          <a:prstGeom prst="rect">
            <a:avLst/>
          </a:prstGeom>
        </p:spPr>
      </p:pic>
      <p:sp>
        <p:nvSpPr>
          <p:cNvPr id="9" name="Vrije vorm 8"/>
          <p:cNvSpPr/>
          <p:nvPr userDrawn="1"/>
        </p:nvSpPr>
        <p:spPr>
          <a:xfrm>
            <a:off x="761897" y="-88900"/>
            <a:ext cx="10184803" cy="6975736"/>
          </a:xfrm>
          <a:custGeom>
            <a:avLst/>
            <a:gdLst>
              <a:gd name="connsiteX0" fmla="*/ 1420010 w 8961120"/>
              <a:gd name="connsiteY0" fmla="*/ 32273 h 6927924"/>
              <a:gd name="connsiteX1" fmla="*/ 0 w 8961120"/>
              <a:gd name="connsiteY1" fmla="*/ 2065468 h 6927924"/>
              <a:gd name="connsiteX2" fmla="*/ 1420010 w 8961120"/>
              <a:gd name="connsiteY2" fmla="*/ 6906409 h 6927924"/>
              <a:gd name="connsiteX3" fmla="*/ 8961120 w 8961120"/>
              <a:gd name="connsiteY3" fmla="*/ 6927924 h 6927924"/>
              <a:gd name="connsiteX4" fmla="*/ 8961120 w 8961120"/>
              <a:gd name="connsiteY4" fmla="*/ 0 h 6927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61120" h="6927924">
                <a:moveTo>
                  <a:pt x="1420010" y="32273"/>
                </a:moveTo>
                <a:lnTo>
                  <a:pt x="0" y="2065468"/>
                </a:lnTo>
                <a:lnTo>
                  <a:pt x="1420010" y="6906409"/>
                </a:lnTo>
                <a:lnTo>
                  <a:pt x="8961120" y="6927924"/>
                </a:lnTo>
                <a:lnTo>
                  <a:pt x="8961120" y="0"/>
                </a:ln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5099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51" r:id="rId12"/>
    <p:sldLayoutId id="2147483652" r:id="rId13"/>
    <p:sldLayoutId id="2147483653" r:id="rId14"/>
    <p:sldLayoutId id="2147483654" r:id="rId15"/>
    <p:sldLayoutId id="2147483668" r:id="rId16"/>
    <p:sldLayoutId id="214748366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://www.vonknh.nl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Meriones_unguiculatus_(wild).jpg" TargetMode="External"/><Relationship Id="rId3" Type="http://schemas.openxmlformats.org/officeDocument/2006/relationships/image" Target="../media/image9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0" y="3429000"/>
            <a:ext cx="12192000" cy="2000833"/>
          </a:xfrm>
        </p:spPr>
        <p:txBody>
          <a:bodyPr>
            <a:normAutofit/>
          </a:bodyPr>
          <a:lstStyle/>
          <a:p>
            <a:r>
              <a:rPr lang="nl-NL" sz="5800" b="1" dirty="0"/>
              <a:t>Voorlichting ouder(s)/ verzorger(s) van leerlingen uit</a:t>
            </a:r>
          </a:p>
        </p:txBody>
      </p:sp>
      <p:sp>
        <p:nvSpPr>
          <p:cNvPr id="5" name="Ondertitel 4"/>
          <p:cNvSpPr>
            <a:spLocks noGrp="1"/>
          </p:cNvSpPr>
          <p:nvPr>
            <p:ph type="subTitle" idx="1"/>
          </p:nvPr>
        </p:nvSpPr>
        <p:spPr>
          <a:xfrm>
            <a:off x="1524000" y="5641132"/>
            <a:ext cx="9144000" cy="1122362"/>
          </a:xfrm>
        </p:spPr>
        <p:txBody>
          <a:bodyPr>
            <a:normAutofit/>
          </a:bodyPr>
          <a:lstStyle/>
          <a:p>
            <a:r>
              <a:rPr lang="nl-NL" sz="6600" b="1" dirty="0">
                <a:solidFill>
                  <a:schemeClr val="bg1"/>
                </a:solidFill>
              </a:rPr>
              <a:t>groep 7 en 8</a:t>
            </a:r>
          </a:p>
        </p:txBody>
      </p:sp>
    </p:spTree>
    <p:extLst>
      <p:ext uri="{BB962C8B-B14F-4D97-AF65-F5344CB8AC3E}">
        <p14:creationId xmlns:p14="http://schemas.microsoft.com/office/powerpoint/2010/main" val="30962999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825B36CE-61A7-9280-3D70-9544BF2CD7C4}"/>
              </a:ext>
            </a:extLst>
          </p:cNvPr>
          <p:cNvSpPr/>
          <p:nvPr/>
        </p:nvSpPr>
        <p:spPr>
          <a:xfrm>
            <a:off x="1091" y="-22685"/>
            <a:ext cx="12215079" cy="3488328"/>
          </a:xfrm>
          <a:prstGeom prst="rect">
            <a:avLst/>
          </a:prstGeom>
          <a:solidFill>
            <a:srgbClr val="FF0774"/>
          </a:solidFill>
          <a:ln>
            <a:solidFill>
              <a:srgbClr val="FF07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18A65D9F-0227-6D3E-A168-770BA7A86A40}"/>
              </a:ext>
            </a:extLst>
          </p:cNvPr>
          <p:cNvSpPr/>
          <p:nvPr/>
        </p:nvSpPr>
        <p:spPr>
          <a:xfrm>
            <a:off x="-25885" y="-22685"/>
            <a:ext cx="12269032" cy="12360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 descr="Afbeelding met muur, binnen, bloem, plant&#10;&#10;Automatisch gegenereerde beschrijving">
            <a:extLst>
              <a:ext uri="{FF2B5EF4-FFF2-40B4-BE49-F238E27FC236}">
                <a16:creationId xmlns:a16="http://schemas.microsoft.com/office/drawing/2014/main" id="{44733C6E-B82A-B6DF-F1FF-75804B3FB0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47" r="18575"/>
          <a:stretch/>
        </p:blipFill>
        <p:spPr>
          <a:xfrm>
            <a:off x="8092457" y="-10839"/>
            <a:ext cx="4150690" cy="5555459"/>
          </a:xfrm>
          <a:prstGeom prst="rect">
            <a:avLst/>
          </a:prstGeom>
        </p:spPr>
      </p:pic>
      <p:sp>
        <p:nvSpPr>
          <p:cNvPr id="8" name="Titel 7">
            <a:extLst>
              <a:ext uri="{FF2B5EF4-FFF2-40B4-BE49-F238E27FC236}">
                <a16:creationId xmlns:a16="http://schemas.microsoft.com/office/drawing/2014/main" id="{3BE52921-898C-4569-9D8A-F1C5E0ABE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9491" y="90397"/>
            <a:ext cx="4407137" cy="1466055"/>
          </a:xfrm>
        </p:spPr>
        <p:txBody>
          <a:bodyPr rtlCol="0" anchor="t">
            <a:normAutofit/>
          </a:bodyPr>
          <a:lstStyle/>
          <a:p>
            <a:pPr algn="ctr" rtl="0"/>
            <a:r>
              <a:rPr lang="nl-NL" b="1" dirty="0">
                <a:solidFill>
                  <a:schemeClr val="tx1"/>
                </a:solidFill>
              </a:rPr>
              <a:t>Bloem en vormgeving klas 1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7799E9DA-14A2-8AFF-B447-FEB39058644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09491" y="1760051"/>
            <a:ext cx="4451521" cy="1041347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‘Hoe </a:t>
            </a:r>
            <a:r>
              <a:rPr lang="en-US" sz="3200" dirty="0" err="1"/>
              <a:t>werkt</a:t>
            </a:r>
            <a:r>
              <a:rPr lang="en-US" sz="3200" dirty="0"/>
              <a:t> het in de </a:t>
            </a:r>
            <a:r>
              <a:rPr lang="en-US" sz="3200" dirty="0" err="1"/>
              <a:t>bloemenwinkel</a:t>
            </a:r>
            <a:r>
              <a:rPr lang="en-US" sz="3200" dirty="0"/>
              <a:t>?’’</a:t>
            </a:r>
          </a:p>
        </p:txBody>
      </p:sp>
      <p:pic>
        <p:nvPicPr>
          <p:cNvPr id="13" name="Tijdelijke aanduiding voor afbeelding 12">
            <a:extLst>
              <a:ext uri="{FF2B5EF4-FFF2-40B4-BE49-F238E27FC236}">
                <a16:creationId xmlns:a16="http://schemas.microsoft.com/office/drawing/2014/main" id="{BBE138E1-4EC9-3342-7883-02DA30763266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5"/>
          <a:srcRect l="18339" r="18339" b="5140"/>
          <a:stretch/>
        </p:blipFill>
        <p:spPr>
          <a:xfrm>
            <a:off x="-23081" y="-10837"/>
            <a:ext cx="3708400" cy="5555458"/>
          </a:xfrm>
        </p:spPr>
      </p:pic>
      <p:sp>
        <p:nvSpPr>
          <p:cNvPr id="14" name="Pijl: vijfhoek 13">
            <a:extLst>
              <a:ext uri="{FF2B5EF4-FFF2-40B4-BE49-F238E27FC236}">
                <a16:creationId xmlns:a16="http://schemas.microsoft.com/office/drawing/2014/main" id="{4190B60D-E1A8-F773-8AED-A56D2BAD5E71}"/>
              </a:ext>
            </a:extLst>
          </p:cNvPr>
          <p:cNvSpPr/>
          <p:nvPr/>
        </p:nvSpPr>
        <p:spPr>
          <a:xfrm>
            <a:off x="4147456" y="3083138"/>
            <a:ext cx="3867150" cy="695325"/>
          </a:xfrm>
          <a:prstGeom prst="homePlate">
            <a:avLst/>
          </a:prstGeom>
          <a:solidFill>
            <a:srgbClr val="F7B71F"/>
          </a:solidFill>
          <a:ln w="57150">
            <a:solidFill>
              <a:srgbClr val="FF07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DD9D253C-A91E-15C8-225D-A52CCC6F0676}"/>
              </a:ext>
            </a:extLst>
          </p:cNvPr>
          <p:cNvSpPr txBox="1"/>
          <p:nvPr/>
        </p:nvSpPr>
        <p:spPr>
          <a:xfrm>
            <a:off x="4280296" y="3083138"/>
            <a:ext cx="3734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solidFill>
                  <a:schemeClr val="bg1"/>
                </a:solidFill>
              </a:rPr>
              <a:t>Praktisch werken </a:t>
            </a:r>
          </a:p>
          <a:p>
            <a:pPr algn="ctr"/>
            <a:r>
              <a:rPr lang="nl-NL" sz="2000" b="1" dirty="0">
                <a:solidFill>
                  <a:schemeClr val="bg1"/>
                </a:solidFill>
              </a:rPr>
              <a:t>met bloemen en planten</a:t>
            </a:r>
          </a:p>
        </p:txBody>
      </p:sp>
      <p:sp>
        <p:nvSpPr>
          <p:cNvPr id="17" name="Pijl: vijfhoek 16">
            <a:extLst>
              <a:ext uri="{FF2B5EF4-FFF2-40B4-BE49-F238E27FC236}">
                <a16:creationId xmlns:a16="http://schemas.microsoft.com/office/drawing/2014/main" id="{B059F60C-37E6-BFAE-718C-95AD037A92EF}"/>
              </a:ext>
            </a:extLst>
          </p:cNvPr>
          <p:cNvSpPr/>
          <p:nvPr/>
        </p:nvSpPr>
        <p:spPr>
          <a:xfrm>
            <a:off x="4136541" y="4012356"/>
            <a:ext cx="3867149" cy="695325"/>
          </a:xfrm>
          <a:prstGeom prst="homePlate">
            <a:avLst/>
          </a:prstGeom>
          <a:solidFill>
            <a:srgbClr val="F7B71F"/>
          </a:solidFill>
          <a:ln w="57150">
            <a:solidFill>
              <a:srgbClr val="FF07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Pijl: vijfhoek 18">
            <a:extLst>
              <a:ext uri="{FF2B5EF4-FFF2-40B4-BE49-F238E27FC236}">
                <a16:creationId xmlns:a16="http://schemas.microsoft.com/office/drawing/2014/main" id="{1E4784C8-92F0-00E3-BA33-F4137F721C59}"/>
              </a:ext>
            </a:extLst>
          </p:cNvPr>
          <p:cNvSpPr/>
          <p:nvPr/>
        </p:nvSpPr>
        <p:spPr>
          <a:xfrm>
            <a:off x="4147456" y="4849295"/>
            <a:ext cx="3867149" cy="695325"/>
          </a:xfrm>
          <a:prstGeom prst="homePlate">
            <a:avLst/>
          </a:prstGeom>
          <a:solidFill>
            <a:srgbClr val="F7B71F"/>
          </a:solidFill>
          <a:ln w="57150">
            <a:solidFill>
              <a:srgbClr val="FF07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b="1" dirty="0">
                <a:solidFill>
                  <a:schemeClr val="bg1"/>
                </a:solidFill>
              </a:rPr>
              <a:t>Doorlopende leerlijn van klas 1 naar klas 4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CB8F9C3D-AE78-B96F-21EA-934A3F247D7B}"/>
              </a:ext>
            </a:extLst>
          </p:cNvPr>
          <p:cNvSpPr txBox="1"/>
          <p:nvPr/>
        </p:nvSpPr>
        <p:spPr>
          <a:xfrm>
            <a:off x="4383201" y="4012356"/>
            <a:ext cx="36204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solidFill>
                  <a:schemeClr val="bg1"/>
                </a:solidFill>
              </a:rPr>
              <a:t>Liefde voor het vak </a:t>
            </a:r>
          </a:p>
          <a:p>
            <a:pPr algn="ctr"/>
            <a:r>
              <a:rPr lang="nl-NL" sz="2000" b="1" dirty="0">
                <a:solidFill>
                  <a:schemeClr val="bg1"/>
                </a:solidFill>
              </a:rPr>
              <a:t>en de materialen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B799E3CD-90CD-C86F-6FD8-8CA86BCECEFF}"/>
              </a:ext>
            </a:extLst>
          </p:cNvPr>
          <p:cNvSpPr/>
          <p:nvPr/>
        </p:nvSpPr>
        <p:spPr>
          <a:xfrm>
            <a:off x="0" y="6162674"/>
            <a:ext cx="12192000" cy="6953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2634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3A549AEF-C6EC-70C1-718F-7553DBE84CF4}"/>
              </a:ext>
            </a:extLst>
          </p:cNvPr>
          <p:cNvSpPr/>
          <p:nvPr/>
        </p:nvSpPr>
        <p:spPr>
          <a:xfrm>
            <a:off x="5970017" y="1274617"/>
            <a:ext cx="4687097" cy="4613565"/>
          </a:xfrm>
          <a:prstGeom prst="rect">
            <a:avLst/>
          </a:prstGeom>
          <a:solidFill>
            <a:srgbClr val="FF0774"/>
          </a:solidFill>
          <a:ln>
            <a:solidFill>
              <a:srgbClr val="FF07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3BE52921-898C-4569-9D8A-F1C5E0ABE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3514" y="52490"/>
            <a:ext cx="4900965" cy="1329193"/>
          </a:xfrm>
        </p:spPr>
        <p:txBody>
          <a:bodyPr rtlCol="0" anchor="t">
            <a:normAutofit/>
          </a:bodyPr>
          <a:lstStyle/>
          <a:p>
            <a:pPr algn="ctr"/>
            <a:r>
              <a:rPr lang="nl-NL" sz="4800" dirty="0">
                <a:cs typeface="Arial"/>
              </a:rPr>
              <a:t>Voeding klas 1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7799E9DA-14A2-8AFF-B447-FEB39058644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52451" y="131841"/>
            <a:ext cx="4687097" cy="952888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tx1"/>
                </a:solidFill>
                <a:cs typeface="Arial"/>
              </a:rPr>
              <a:t>Gezonde Voeding</a:t>
            </a:r>
          </a:p>
        </p:txBody>
      </p:sp>
      <p:sp>
        <p:nvSpPr>
          <p:cNvPr id="14" name="Pijl: vijfhoek 13">
            <a:extLst>
              <a:ext uri="{FF2B5EF4-FFF2-40B4-BE49-F238E27FC236}">
                <a16:creationId xmlns:a16="http://schemas.microsoft.com/office/drawing/2014/main" id="{4190B60D-E1A8-F773-8AED-A56D2BAD5E71}"/>
              </a:ext>
            </a:extLst>
          </p:cNvPr>
          <p:cNvSpPr/>
          <p:nvPr/>
        </p:nvSpPr>
        <p:spPr>
          <a:xfrm>
            <a:off x="3975742" y="1422935"/>
            <a:ext cx="4272519" cy="1219079"/>
          </a:xfrm>
          <a:prstGeom prst="homePlate">
            <a:avLst/>
          </a:prstGeom>
          <a:solidFill>
            <a:srgbClr val="FF0774"/>
          </a:solidFill>
          <a:ln w="57150">
            <a:solidFill>
              <a:srgbClr val="F7B7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000" b="1" dirty="0">
                <a:solidFill>
                  <a:schemeClr val="bg1"/>
                </a:solidFill>
                <a:cs typeface="Arial"/>
              </a:rPr>
              <a:t>Praktisch aan de slag: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b="1" dirty="0">
                <a:solidFill>
                  <a:schemeClr val="bg1"/>
                </a:solidFill>
                <a:cs typeface="Arial"/>
              </a:rPr>
              <a:t>veilig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b="1" dirty="0">
                <a:solidFill>
                  <a:schemeClr val="bg1"/>
                </a:solidFill>
                <a:cs typeface="Arial"/>
              </a:rPr>
              <a:t>hygiënisch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b="1" dirty="0">
                <a:solidFill>
                  <a:schemeClr val="bg1"/>
                </a:solidFill>
                <a:cs typeface="Arial"/>
              </a:rPr>
              <a:t>duurzaam werken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DD9D253C-A91E-15C8-225D-A52CCC6F0676}"/>
              </a:ext>
            </a:extLst>
          </p:cNvPr>
          <p:cNvSpPr txBox="1"/>
          <p:nvPr/>
        </p:nvSpPr>
        <p:spPr>
          <a:xfrm>
            <a:off x="4233175" y="3378175"/>
            <a:ext cx="3631405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nl-NL" sz="1600" dirty="0"/>
          </a:p>
        </p:txBody>
      </p:sp>
      <p:sp>
        <p:nvSpPr>
          <p:cNvPr id="17" name="Pijl: vijfhoek 16">
            <a:extLst>
              <a:ext uri="{FF2B5EF4-FFF2-40B4-BE49-F238E27FC236}">
                <a16:creationId xmlns:a16="http://schemas.microsoft.com/office/drawing/2014/main" id="{B059F60C-37E6-BFAE-718C-95AD037A92EF}"/>
              </a:ext>
            </a:extLst>
          </p:cNvPr>
          <p:cNvSpPr/>
          <p:nvPr/>
        </p:nvSpPr>
        <p:spPr>
          <a:xfrm>
            <a:off x="3984790" y="2888800"/>
            <a:ext cx="4454758" cy="1232441"/>
          </a:xfrm>
          <a:prstGeom prst="homePlate">
            <a:avLst/>
          </a:prstGeom>
          <a:solidFill>
            <a:srgbClr val="F7B71F"/>
          </a:solidFill>
          <a:ln w="57150">
            <a:solidFill>
              <a:srgbClr val="FF07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7B09549F-02BA-734E-E19F-7EF69AE08DB6}"/>
              </a:ext>
            </a:extLst>
          </p:cNvPr>
          <p:cNvSpPr txBox="1"/>
          <p:nvPr/>
        </p:nvSpPr>
        <p:spPr>
          <a:xfrm>
            <a:off x="4015551" y="2826228"/>
            <a:ext cx="4029738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2000" b="1" dirty="0">
                <a:cs typeface="Arial"/>
              </a:rPr>
              <a:t>De basisvaardigheden: </a:t>
            </a:r>
          </a:p>
          <a:p>
            <a:pPr marL="285750" indent="-285750">
              <a:buFont typeface="Arial"/>
              <a:buChar char="•"/>
            </a:pPr>
            <a:r>
              <a:rPr lang="nl-NL" sz="2000" b="1" dirty="0">
                <a:cs typeface="Arial"/>
              </a:rPr>
              <a:t>meten, wegen, snijtechnieken</a:t>
            </a:r>
          </a:p>
          <a:p>
            <a:pPr marL="285750" indent="-285750">
              <a:buFont typeface="Arial"/>
              <a:buChar char="•"/>
            </a:pPr>
            <a:r>
              <a:rPr lang="nl-NL" sz="2000" b="1" dirty="0">
                <a:cs typeface="Arial"/>
              </a:rPr>
              <a:t>gebruik oven en inductieplaat</a:t>
            </a:r>
          </a:p>
          <a:p>
            <a:pPr marL="285750" indent="-285750">
              <a:buFont typeface="Arial"/>
              <a:buChar char="•"/>
            </a:pPr>
            <a:r>
              <a:rPr lang="nl-NL" sz="2000" b="1" dirty="0">
                <a:cs typeface="Arial"/>
              </a:rPr>
              <a:t>afwassen en opruimen</a:t>
            </a:r>
          </a:p>
        </p:txBody>
      </p:sp>
      <p:sp>
        <p:nvSpPr>
          <p:cNvPr id="19" name="Pijl: vijfhoek 18">
            <a:extLst>
              <a:ext uri="{FF2B5EF4-FFF2-40B4-BE49-F238E27FC236}">
                <a16:creationId xmlns:a16="http://schemas.microsoft.com/office/drawing/2014/main" id="{1E4784C8-92F0-00E3-BA33-F4137F721C59}"/>
              </a:ext>
            </a:extLst>
          </p:cNvPr>
          <p:cNvSpPr/>
          <p:nvPr/>
        </p:nvSpPr>
        <p:spPr>
          <a:xfrm>
            <a:off x="3955148" y="4505001"/>
            <a:ext cx="4454758" cy="1228185"/>
          </a:xfrm>
          <a:prstGeom prst="homePlate">
            <a:avLst/>
          </a:prstGeom>
          <a:solidFill>
            <a:srgbClr val="FF0774"/>
          </a:solidFill>
          <a:ln w="57150">
            <a:solidFill>
              <a:srgbClr val="F7B7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000" dirty="0"/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CB8F9C3D-AE78-B96F-21EA-934A3F247D7B}"/>
              </a:ext>
            </a:extLst>
          </p:cNvPr>
          <p:cNvSpPr txBox="1"/>
          <p:nvPr/>
        </p:nvSpPr>
        <p:spPr>
          <a:xfrm>
            <a:off x="4080099" y="4621814"/>
            <a:ext cx="37798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chemeClr val="bg1"/>
                </a:solidFill>
              </a:rPr>
              <a:t>Algemene vaardigheden: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b="1" dirty="0">
                <a:solidFill>
                  <a:schemeClr val="bg1"/>
                </a:solidFill>
              </a:rPr>
              <a:t>leren samenwerken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b="1" dirty="0">
                <a:solidFill>
                  <a:schemeClr val="bg1"/>
                </a:solidFill>
              </a:rPr>
              <a:t>ordelijk werken</a:t>
            </a:r>
          </a:p>
        </p:txBody>
      </p:sp>
      <p:pic>
        <p:nvPicPr>
          <p:cNvPr id="30" name="Afbeelding 29">
            <a:extLst>
              <a:ext uri="{FF2B5EF4-FFF2-40B4-BE49-F238E27FC236}">
                <a16:creationId xmlns:a16="http://schemas.microsoft.com/office/drawing/2014/main" id="{70B4843E-481C-C54D-B724-8DDA3A897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5915" y="305795"/>
            <a:ext cx="3353497" cy="3044673"/>
          </a:xfrm>
          <a:prstGeom prst="rect">
            <a:avLst/>
          </a:prstGeom>
        </p:spPr>
      </p:pic>
      <p:pic>
        <p:nvPicPr>
          <p:cNvPr id="38" name="Afbeelding 37">
            <a:extLst>
              <a:ext uri="{FF2B5EF4-FFF2-40B4-BE49-F238E27FC236}">
                <a16:creationId xmlns:a16="http://schemas.microsoft.com/office/drawing/2014/main" id="{D9F19B8B-B49F-EC9C-927C-BBDC770B6D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588" y="2416685"/>
            <a:ext cx="3002057" cy="2176673"/>
          </a:xfrm>
          <a:prstGeom prst="rect">
            <a:avLst/>
          </a:prstGeom>
        </p:spPr>
      </p:pic>
      <p:pic>
        <p:nvPicPr>
          <p:cNvPr id="44" name="Afbeelding 43">
            <a:extLst>
              <a:ext uri="{FF2B5EF4-FFF2-40B4-BE49-F238E27FC236}">
                <a16:creationId xmlns:a16="http://schemas.microsoft.com/office/drawing/2014/main" id="{99684462-F476-2953-2736-3E325C93F02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982" b="21199"/>
          <a:stretch/>
        </p:blipFill>
        <p:spPr>
          <a:xfrm>
            <a:off x="222588" y="199053"/>
            <a:ext cx="3002057" cy="2057044"/>
          </a:xfrm>
          <a:prstGeom prst="rect">
            <a:avLst/>
          </a:prstGeom>
        </p:spPr>
      </p:pic>
      <p:pic>
        <p:nvPicPr>
          <p:cNvPr id="1026" name="Picture 2" descr="Geen fotobeschrijving beschikbaar.">
            <a:extLst>
              <a:ext uri="{FF2B5EF4-FFF2-40B4-BE49-F238E27FC236}">
                <a16:creationId xmlns:a16="http://schemas.microsoft.com/office/drawing/2014/main" id="{E619A18B-3121-9F48-C777-CE2AAE8D76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2" r="9431"/>
          <a:stretch/>
        </p:blipFill>
        <p:spPr bwMode="auto">
          <a:xfrm rot="16200000">
            <a:off x="744378" y="4232158"/>
            <a:ext cx="1958480" cy="300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8777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D8AC03C6-82C3-7525-679C-1D40B44C8704}"/>
              </a:ext>
            </a:extLst>
          </p:cNvPr>
          <p:cNvSpPr/>
          <p:nvPr/>
        </p:nvSpPr>
        <p:spPr>
          <a:xfrm>
            <a:off x="0" y="4312920"/>
            <a:ext cx="12192000" cy="2545080"/>
          </a:xfrm>
          <a:prstGeom prst="rect">
            <a:avLst/>
          </a:prstGeom>
          <a:solidFill>
            <a:srgbClr val="FF0774"/>
          </a:solidFill>
          <a:ln>
            <a:solidFill>
              <a:srgbClr val="FF07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7006" y="196220"/>
            <a:ext cx="12084994" cy="1325563"/>
          </a:xfrm>
        </p:spPr>
        <p:txBody>
          <a:bodyPr/>
          <a:lstStyle/>
          <a:p>
            <a:r>
              <a:rPr lang="nl-NL" b="1" dirty="0">
                <a:solidFill>
                  <a:srgbClr val="F7B71F"/>
                </a:solidFill>
                <a:latin typeface="+mn-lt"/>
              </a:rPr>
              <a:t>Actief en zelfstandig leren, maar ook vakoverstijgend bezig zijn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19524" y="1625100"/>
            <a:ext cx="5756206" cy="4317154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8591A05E-E9D1-A62D-60BC-3E4BE7279454}"/>
              </a:ext>
            </a:extLst>
          </p:cNvPr>
          <p:cNvSpPr/>
          <p:nvPr/>
        </p:nvSpPr>
        <p:spPr>
          <a:xfrm>
            <a:off x="1184988" y="1440878"/>
            <a:ext cx="2015412" cy="14360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38380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50A12F5C-25B3-B50F-8AD6-0C3BF5BA1ED5}"/>
              </a:ext>
            </a:extLst>
          </p:cNvPr>
          <p:cNvSpPr/>
          <p:nvPr/>
        </p:nvSpPr>
        <p:spPr>
          <a:xfrm rot="16200000">
            <a:off x="6800850" y="1466850"/>
            <a:ext cx="7048500" cy="3733800"/>
          </a:xfrm>
          <a:prstGeom prst="rect">
            <a:avLst/>
          </a:prstGeom>
          <a:solidFill>
            <a:srgbClr val="F7B71F"/>
          </a:solidFill>
          <a:ln>
            <a:solidFill>
              <a:srgbClr val="F7B7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6" t="22875"/>
          <a:stretch/>
        </p:blipFill>
        <p:spPr>
          <a:xfrm>
            <a:off x="455033" y="1013537"/>
            <a:ext cx="5775169" cy="4309090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866" y="2140079"/>
            <a:ext cx="5895946" cy="4421959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920238" y="138644"/>
            <a:ext cx="63710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b="1" dirty="0">
                <a:solidFill>
                  <a:srgbClr val="FF0774"/>
                </a:solidFill>
                <a:ea typeface="+mj-ea"/>
                <a:cs typeface="+mj-cs"/>
              </a:rPr>
              <a:t>Projectweken leerjaar 1</a:t>
            </a:r>
          </a:p>
        </p:txBody>
      </p:sp>
    </p:spTree>
    <p:extLst>
      <p:ext uri="{BB962C8B-B14F-4D97-AF65-F5344CB8AC3E}">
        <p14:creationId xmlns:p14="http://schemas.microsoft.com/office/powerpoint/2010/main" val="7736865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F7E46E6C-5F59-6BB1-5F0F-AF8B7C656D8B}"/>
              </a:ext>
            </a:extLst>
          </p:cNvPr>
          <p:cNvSpPr/>
          <p:nvPr/>
        </p:nvSpPr>
        <p:spPr>
          <a:xfrm>
            <a:off x="208934" y="1266824"/>
            <a:ext cx="5753715" cy="4625976"/>
          </a:xfrm>
          <a:prstGeom prst="rect">
            <a:avLst/>
          </a:prstGeom>
          <a:solidFill>
            <a:srgbClr val="F7B71F"/>
          </a:solidFill>
          <a:ln>
            <a:solidFill>
              <a:srgbClr val="F7B7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96874" y="198437"/>
            <a:ext cx="9194799" cy="1325563"/>
          </a:xfrm>
        </p:spPr>
        <p:txBody>
          <a:bodyPr/>
          <a:lstStyle/>
          <a:p>
            <a:r>
              <a:rPr lang="nl-NL" b="1" dirty="0">
                <a:solidFill>
                  <a:srgbClr val="F7B71F"/>
                </a:solidFill>
                <a:latin typeface="+mn-lt"/>
              </a:rPr>
              <a:t>Activiteiten door de jaren heen</a:t>
            </a:r>
            <a:br>
              <a:rPr lang="nl-NL" dirty="0">
                <a:solidFill>
                  <a:srgbClr val="93C020"/>
                </a:solidFill>
              </a:rPr>
            </a:br>
            <a:endParaRPr lang="nl-NL" dirty="0">
              <a:solidFill>
                <a:srgbClr val="93C02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1874" y="1371599"/>
            <a:ext cx="7385125" cy="3793067"/>
          </a:xfrm>
        </p:spPr>
        <p:txBody>
          <a:bodyPr>
            <a:normAutofit/>
          </a:bodyPr>
          <a:lstStyle/>
          <a:p>
            <a:r>
              <a:rPr lang="nl-NL" sz="3300" b="1" dirty="0"/>
              <a:t>Efteling</a:t>
            </a:r>
          </a:p>
          <a:p>
            <a:r>
              <a:rPr lang="nl-NL" sz="3300" b="1" dirty="0"/>
              <a:t>Kamp leerjaar 2</a:t>
            </a:r>
          </a:p>
          <a:p>
            <a:r>
              <a:rPr lang="nl-NL" sz="3300" b="1" dirty="0"/>
              <a:t>Sportactiviteiten</a:t>
            </a:r>
          </a:p>
          <a:p>
            <a:r>
              <a:rPr lang="nl-NL" sz="3300" b="1" dirty="0"/>
              <a:t>Theater- en museumbezoeken</a:t>
            </a:r>
          </a:p>
          <a:p>
            <a:r>
              <a:rPr lang="nl-NL" sz="3300" b="1" dirty="0"/>
              <a:t>Excursies</a:t>
            </a:r>
          </a:p>
          <a:p>
            <a:r>
              <a:rPr lang="nl-NL" sz="3300" b="1" dirty="0"/>
              <a:t>Voorstellingen binnen school</a:t>
            </a:r>
          </a:p>
          <a:p>
            <a:endParaRPr lang="nl-NL" sz="3300" dirty="0"/>
          </a:p>
        </p:txBody>
      </p:sp>
      <p:pic>
        <p:nvPicPr>
          <p:cNvPr id="3074" name="Picture 2" descr="Afbeeldingsresultaat voor Eftel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5109" y="4244652"/>
            <a:ext cx="2847433" cy="234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21256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2F6D89C4-3A1E-885B-8D8D-AC897AD8C84E}"/>
              </a:ext>
            </a:extLst>
          </p:cNvPr>
          <p:cNvSpPr/>
          <p:nvPr/>
        </p:nvSpPr>
        <p:spPr>
          <a:xfrm>
            <a:off x="7675123" y="0"/>
            <a:ext cx="2642680" cy="6858000"/>
          </a:xfrm>
          <a:prstGeom prst="rect">
            <a:avLst/>
          </a:prstGeom>
          <a:solidFill>
            <a:srgbClr val="F7B71F"/>
          </a:solidFill>
          <a:ln>
            <a:solidFill>
              <a:srgbClr val="F7B7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7900" y="-76200"/>
            <a:ext cx="9194799" cy="1325563"/>
          </a:xfrm>
        </p:spPr>
        <p:txBody>
          <a:bodyPr/>
          <a:lstStyle/>
          <a:p>
            <a:r>
              <a:rPr lang="nl-NL" b="1" dirty="0">
                <a:solidFill>
                  <a:srgbClr val="F7B71F"/>
                </a:solidFill>
                <a:latin typeface="+mn-lt"/>
              </a:rPr>
              <a:t>Uitstroom 2022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77899" y="1249363"/>
            <a:ext cx="9775825" cy="3818091"/>
          </a:xfrm>
        </p:spPr>
        <p:txBody>
          <a:bodyPr>
            <a:normAutofit fontScale="62500" lnSpcReduction="20000"/>
          </a:bodyPr>
          <a:lstStyle/>
          <a:p>
            <a:pPr marL="342900" indent="-342900">
              <a:defRPr/>
            </a:pPr>
            <a:r>
              <a:rPr lang="nl-NL" sz="5700" b="1" dirty="0">
                <a:cs typeface="Arial" panose="020B0604020202020204" pitchFamily="34" charset="0"/>
              </a:rPr>
              <a:t>Groen					                      	16 %</a:t>
            </a:r>
          </a:p>
          <a:p>
            <a:pPr marL="342900" indent="-342900">
              <a:defRPr/>
            </a:pPr>
            <a:r>
              <a:rPr lang="nl-NL" sz="5700" b="1" dirty="0">
                <a:cs typeface="Arial" panose="020B0604020202020204" pitchFamily="34" charset="0"/>
              </a:rPr>
              <a:t>Zorg en welzijn (incl. sport/uniform)     	42 %</a:t>
            </a:r>
          </a:p>
          <a:p>
            <a:pPr marL="342900" indent="-342900">
              <a:defRPr/>
            </a:pPr>
            <a:r>
              <a:rPr lang="nl-NL" sz="5700" b="1" dirty="0">
                <a:cs typeface="Arial" panose="020B0604020202020204" pitchFamily="34" charset="0"/>
              </a:rPr>
              <a:t>Techniek (incl. lab/ICT/media)	      	     	22 % </a:t>
            </a:r>
          </a:p>
          <a:p>
            <a:pPr marL="342900" indent="-342900">
              <a:defRPr/>
            </a:pPr>
            <a:r>
              <a:rPr lang="nl-NL" sz="5700" b="1" dirty="0">
                <a:cs typeface="Arial" panose="020B0604020202020204" pitchFamily="34" charset="0"/>
              </a:rPr>
              <a:t>Economie (incl. horeca/toerisme)  	     	19 %</a:t>
            </a:r>
          </a:p>
          <a:p>
            <a:pPr marL="342900" indent="-342900">
              <a:defRPr/>
            </a:pPr>
            <a:r>
              <a:rPr lang="nl-NL" sz="5700" b="1" dirty="0">
                <a:cs typeface="Arial" panose="020B0604020202020204" pitchFamily="34" charset="0"/>
              </a:rPr>
              <a:t>Overig (bijv. havo/buitenland) 	  	     	  1</a:t>
            </a:r>
            <a:r>
              <a:rPr lang="nl-NL" sz="57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nl-NL" sz="5700" b="1" dirty="0">
                <a:cs typeface="Arial" panose="020B0604020202020204" pitchFamily="34" charset="0"/>
              </a:rPr>
              <a:t>%</a:t>
            </a:r>
          </a:p>
          <a:p>
            <a:pPr marL="0" indent="0">
              <a:buNone/>
              <a:defRPr/>
            </a:pPr>
            <a:r>
              <a:rPr lang="nl-NL" sz="4000" b="1" dirty="0">
                <a:cs typeface="Arial" panose="020B0604020202020204" pitchFamily="34" charset="0"/>
              </a:rPr>
              <a:t>Stapelen: 7 leerlingen</a:t>
            </a: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Rechthoek 3"/>
          <p:cNvSpPr/>
          <p:nvPr/>
        </p:nvSpPr>
        <p:spPr>
          <a:xfrm>
            <a:off x="0" y="5011344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4000" b="1" dirty="0"/>
              <a:t>Je kunt met een diploma </a:t>
            </a:r>
            <a:r>
              <a:rPr lang="nl-NL" sz="4000" b="1" dirty="0">
                <a:solidFill>
                  <a:srgbClr val="93C020"/>
                </a:solidFill>
              </a:rPr>
              <a:t>Groen</a:t>
            </a:r>
            <a:r>
              <a:rPr lang="nl-NL" sz="4000" b="1" dirty="0"/>
              <a:t> dus echt </a:t>
            </a:r>
            <a:r>
              <a:rPr lang="nl-NL" sz="4000" b="1" u="sng" dirty="0"/>
              <a:t>alle kanten </a:t>
            </a:r>
            <a:r>
              <a:rPr lang="nl-NL" sz="4000" b="1" dirty="0"/>
              <a:t>op.</a:t>
            </a:r>
          </a:p>
        </p:txBody>
      </p:sp>
    </p:spTree>
    <p:extLst>
      <p:ext uri="{BB962C8B-B14F-4D97-AF65-F5344CB8AC3E}">
        <p14:creationId xmlns:p14="http://schemas.microsoft.com/office/powerpoint/2010/main" val="8530824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7592" y="174227"/>
            <a:ext cx="9194799" cy="750005"/>
          </a:xfrm>
        </p:spPr>
        <p:txBody>
          <a:bodyPr/>
          <a:lstStyle/>
          <a:p>
            <a:r>
              <a:rPr lang="nl-NL" b="1" dirty="0">
                <a:solidFill>
                  <a:srgbClr val="F7B71F"/>
                </a:solidFill>
                <a:latin typeface="+mn-lt"/>
              </a:rPr>
              <a:t>Na de basisschool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763486" y="1485900"/>
            <a:ext cx="10994530" cy="2958121"/>
          </a:xfrm>
        </p:spPr>
        <p:txBody>
          <a:bodyPr/>
          <a:lstStyle/>
          <a:p>
            <a:pPr marL="0" indent="0">
              <a:buNone/>
            </a:pPr>
            <a:endParaRPr lang="nl-NL" sz="4000" u="sng" dirty="0"/>
          </a:p>
          <a:p>
            <a:pPr marL="0" indent="0">
              <a:buNone/>
            </a:pPr>
            <a:r>
              <a:rPr lang="nl-NL" sz="4000" b="1" u="sng" dirty="0"/>
              <a:t>Advies Voortgezet Onderwijs</a:t>
            </a:r>
            <a:r>
              <a:rPr lang="nl-NL" sz="4000" b="1" dirty="0"/>
              <a:t>:</a:t>
            </a:r>
          </a:p>
          <a:p>
            <a:pPr marL="0" indent="0">
              <a:buNone/>
            </a:pPr>
            <a:endParaRPr lang="nl-NL" sz="4000" b="1" dirty="0"/>
          </a:p>
          <a:p>
            <a:pPr marL="0" indent="0">
              <a:buNone/>
            </a:pPr>
            <a:r>
              <a:rPr lang="nl-NL" sz="4000" b="1" dirty="0"/>
              <a:t>Praktijkonderwijs/</a:t>
            </a:r>
            <a:r>
              <a:rPr lang="nl-NL" sz="4000" b="1" dirty="0">
                <a:solidFill>
                  <a:srgbClr val="F7B71F"/>
                </a:solidFill>
              </a:rPr>
              <a:t>VMBO</a:t>
            </a:r>
            <a:r>
              <a:rPr lang="nl-NL" sz="4000" b="1" dirty="0"/>
              <a:t>/HAVO/ VWO</a:t>
            </a:r>
          </a:p>
          <a:p>
            <a:pPr marL="0" indent="0">
              <a:buNone/>
            </a:pPr>
            <a:endParaRPr lang="nl-NL" b="1" dirty="0"/>
          </a:p>
          <a:p>
            <a:pPr marL="0" indent="0">
              <a:buNone/>
            </a:pPr>
            <a:endParaRPr lang="nl-NL" b="1" dirty="0"/>
          </a:p>
          <a:p>
            <a:pPr marL="0" indent="0">
              <a:buNone/>
            </a:pP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35644215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3D5BC4DF-0B02-646B-141B-BAA9B798B5E2}"/>
              </a:ext>
            </a:extLst>
          </p:cNvPr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FF0774"/>
          </a:solidFill>
          <a:ln>
            <a:solidFill>
              <a:srgbClr val="FF07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1E80B946-B30F-B1BF-F22B-DC7FB7CE3D03}"/>
              </a:ext>
            </a:extLst>
          </p:cNvPr>
          <p:cNvSpPr/>
          <p:nvPr/>
        </p:nvSpPr>
        <p:spPr>
          <a:xfrm>
            <a:off x="1119673" y="1222310"/>
            <a:ext cx="2509935" cy="19221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7117" y="174227"/>
            <a:ext cx="9194799" cy="750005"/>
          </a:xfrm>
        </p:spPr>
        <p:txBody>
          <a:bodyPr/>
          <a:lstStyle/>
          <a:p>
            <a:r>
              <a:rPr lang="nl-NL" b="1" dirty="0">
                <a:solidFill>
                  <a:srgbClr val="F7B71F"/>
                </a:solidFill>
                <a:latin typeface="+mn-lt"/>
              </a:rPr>
              <a:t>VMBO GROEN Castricum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79368" y="1130133"/>
            <a:ext cx="10194052" cy="5727867"/>
          </a:xfrm>
        </p:spPr>
        <p:txBody>
          <a:bodyPr>
            <a:normAutofit/>
          </a:bodyPr>
          <a:lstStyle/>
          <a:p>
            <a:r>
              <a:rPr lang="nl-NL" sz="4000" b="1" dirty="0"/>
              <a:t>Basisberoepsgerichte leerweg (18/19 lln.):   </a:t>
            </a:r>
            <a:r>
              <a:rPr lang="nl-NL" sz="4000" dirty="0"/>
              <a:t>leerling die graag praktisch bezig is, leert door te doen, krijgt groene praktijkvakken en in leerjaar 4 wordt extra stage aangeboden. </a:t>
            </a:r>
            <a:br>
              <a:rPr lang="nl-NL" sz="4000" dirty="0"/>
            </a:br>
            <a:endParaRPr lang="nl-NL" sz="4000" dirty="0"/>
          </a:p>
          <a:p>
            <a:r>
              <a:rPr lang="nl-NL" sz="4000" b="1" dirty="0"/>
              <a:t>Kaderberoepsgerichte leerweg (23/24 lln.): </a:t>
            </a:r>
            <a:r>
              <a:rPr lang="nl-NL" sz="4000" dirty="0"/>
              <a:t>leerling kan meer theorie aan en krijgt ook de groene praktijkvakken</a:t>
            </a:r>
          </a:p>
          <a:p>
            <a:pPr marL="0" indent="0" algn="ctr">
              <a:buNone/>
            </a:pPr>
            <a:r>
              <a:rPr lang="nl-NL" b="1" dirty="0"/>
              <a:t>Definitieve leerwegbepaling eind leerjaar 2</a:t>
            </a:r>
          </a:p>
          <a:p>
            <a:pPr marL="0" indent="0">
              <a:buNone/>
            </a:pPr>
            <a:endParaRPr lang="nl-NL" b="1" dirty="0"/>
          </a:p>
        </p:txBody>
      </p:sp>
      <p:sp>
        <p:nvSpPr>
          <p:cNvPr id="4" name="Rechthoek 3"/>
          <p:cNvSpPr/>
          <p:nvPr/>
        </p:nvSpPr>
        <p:spPr>
          <a:xfrm>
            <a:off x="1611086" y="2558671"/>
            <a:ext cx="103301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 sz="3600" b="1" dirty="0">
              <a:latin typeface="Source Sans Pro Light" panose="020B04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6545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0EAEA387-AC72-C789-F9A9-2D41F6F1208D}"/>
              </a:ext>
            </a:extLst>
          </p:cNvPr>
          <p:cNvSpPr/>
          <p:nvPr/>
        </p:nvSpPr>
        <p:spPr>
          <a:xfrm rot="5400000">
            <a:off x="-1955832" y="1848647"/>
            <a:ext cx="8359140" cy="4513643"/>
          </a:xfrm>
          <a:prstGeom prst="rect">
            <a:avLst/>
          </a:prstGeom>
          <a:solidFill>
            <a:srgbClr val="FF0774"/>
          </a:solidFill>
          <a:ln>
            <a:solidFill>
              <a:srgbClr val="FF07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81E6A78-2F4B-C96C-B533-3E73E670225C}"/>
              </a:ext>
            </a:extLst>
          </p:cNvPr>
          <p:cNvSpPr/>
          <p:nvPr/>
        </p:nvSpPr>
        <p:spPr>
          <a:xfrm>
            <a:off x="8562394" y="3144416"/>
            <a:ext cx="2509935" cy="19221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7592" y="174227"/>
            <a:ext cx="9194799" cy="750005"/>
          </a:xfrm>
        </p:spPr>
        <p:txBody>
          <a:bodyPr/>
          <a:lstStyle/>
          <a:p>
            <a:r>
              <a:rPr lang="nl-NL" b="1" dirty="0">
                <a:solidFill>
                  <a:srgbClr val="F7B71F"/>
                </a:solidFill>
                <a:latin typeface="+mn-lt"/>
              </a:rPr>
              <a:t>VMBO </a:t>
            </a:r>
            <a:r>
              <a:rPr lang="nl-NL" b="1" dirty="0">
                <a:solidFill>
                  <a:srgbClr val="93C020"/>
                </a:solidFill>
                <a:latin typeface="+mn-lt"/>
              </a:rPr>
              <a:t>GROEN </a:t>
            </a:r>
            <a:r>
              <a:rPr lang="nl-NL" b="1" dirty="0">
                <a:solidFill>
                  <a:srgbClr val="F7B71F"/>
                </a:solidFill>
                <a:latin typeface="+mn-lt"/>
              </a:rPr>
              <a:t>Castricum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77592" y="1201713"/>
            <a:ext cx="10827139" cy="5482060"/>
          </a:xfrm>
          <a:noFill/>
        </p:spPr>
        <p:txBody>
          <a:bodyPr>
            <a:normAutofit/>
          </a:bodyPr>
          <a:lstStyle/>
          <a:p>
            <a:pPr marL="342900" lvl="0" indent="-342900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l-NL" sz="4000" b="1" dirty="0"/>
              <a:t>Theoretische leerweg (28/29 lln.): </a:t>
            </a:r>
          </a:p>
          <a:p>
            <a:pPr marL="0" lvl="0" indent="0">
              <a:lnSpc>
                <a:spcPct val="90000"/>
              </a:lnSpc>
              <a:buNone/>
              <a:tabLst>
                <a:tab pos="457200" algn="l"/>
              </a:tabLst>
            </a:pPr>
            <a:r>
              <a:rPr lang="nl-NL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nl-NL" sz="39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leerling is meer theoretisch ingesteld, volgt zeven  </a:t>
            </a:r>
          </a:p>
          <a:p>
            <a:pPr marL="0" lvl="0" indent="0">
              <a:lnSpc>
                <a:spcPct val="90000"/>
              </a:lnSpc>
              <a:buNone/>
              <a:tabLst>
                <a:tab pos="457200" algn="l"/>
              </a:tabLst>
            </a:pPr>
            <a:r>
              <a:rPr lang="nl-NL" sz="39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   theorievakken (inclusief maatschappijleer) en </a:t>
            </a:r>
          </a:p>
          <a:p>
            <a:pPr marL="0" lvl="0" indent="0">
              <a:lnSpc>
                <a:spcPct val="90000"/>
              </a:lnSpc>
              <a:buNone/>
              <a:tabLst>
                <a:tab pos="457200" algn="l"/>
              </a:tabLst>
            </a:pPr>
            <a:r>
              <a:rPr lang="nl-NL" sz="39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daarnaast ook de groene</a:t>
            </a:r>
            <a:r>
              <a:rPr lang="nl-NL" sz="39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9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praktijkvakken.</a:t>
            </a:r>
            <a:endParaRPr lang="nl-NL" sz="3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l-NL" sz="39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nl-NL" sz="39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ls TL niet haalbaar blijkt dan is laten vallen van een theorievak mogelijk om op te gaan voor GL-diploma.</a:t>
            </a:r>
            <a:endParaRPr lang="nl-NL" sz="3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1611086" y="2558671"/>
            <a:ext cx="103301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 sz="3600" b="1" dirty="0">
              <a:latin typeface="Source Sans Pro Light" panose="020B04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8964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4926F04E-50E5-9473-931E-B09E22B6FFD4}"/>
              </a:ext>
            </a:extLst>
          </p:cNvPr>
          <p:cNvSpPr/>
          <p:nvPr/>
        </p:nvSpPr>
        <p:spPr>
          <a:xfrm>
            <a:off x="0" y="-24019"/>
            <a:ext cx="12192000" cy="2776916"/>
          </a:xfrm>
          <a:prstGeom prst="rect">
            <a:avLst/>
          </a:prstGeom>
          <a:solidFill>
            <a:srgbClr val="F7B71F"/>
          </a:solidFill>
          <a:ln>
            <a:solidFill>
              <a:srgbClr val="F7B7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65248E6C-80D4-7973-F9D7-D598E4EBC44D}"/>
              </a:ext>
            </a:extLst>
          </p:cNvPr>
          <p:cNvSpPr/>
          <p:nvPr/>
        </p:nvSpPr>
        <p:spPr>
          <a:xfrm>
            <a:off x="8633926" y="3144416"/>
            <a:ext cx="2509935" cy="19221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7592" y="174227"/>
            <a:ext cx="9194799" cy="750005"/>
          </a:xfrm>
        </p:spPr>
        <p:txBody>
          <a:bodyPr/>
          <a:lstStyle/>
          <a:p>
            <a:r>
              <a:rPr lang="nl-NL" b="1" dirty="0">
                <a:latin typeface="+mn-lt"/>
              </a:rPr>
              <a:t>VMBO GROEN Castricum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77592" y="1201713"/>
            <a:ext cx="10827139" cy="5482060"/>
          </a:xfrm>
        </p:spPr>
        <p:txBody>
          <a:bodyPr>
            <a:normAutofit/>
          </a:bodyPr>
          <a:lstStyle/>
          <a:p>
            <a:r>
              <a:rPr lang="nl-NL" sz="4000" b="1" dirty="0"/>
              <a:t>Gemengde leerweg (28/29 lln.): </a:t>
            </a:r>
          </a:p>
          <a:p>
            <a:pPr marL="0" indent="0">
              <a:buNone/>
            </a:pPr>
            <a:r>
              <a:rPr lang="nl-NL" sz="4000" dirty="0"/>
              <a:t>   leerling is meer theoretisch ingesteld, volgt zes  </a:t>
            </a:r>
          </a:p>
          <a:p>
            <a:pPr marL="0" indent="0">
              <a:buNone/>
            </a:pPr>
            <a:r>
              <a:rPr lang="nl-NL" sz="4000" dirty="0"/>
              <a:t>   theorievakken (inclusief maatschappijleer) en  </a:t>
            </a:r>
          </a:p>
          <a:p>
            <a:pPr marL="0" indent="0">
              <a:buNone/>
            </a:pPr>
            <a:r>
              <a:rPr lang="nl-NL" sz="4000" dirty="0"/>
              <a:t>   daarnaast ook de groene praktijkvakken</a:t>
            </a:r>
          </a:p>
          <a:p>
            <a:r>
              <a:rPr lang="nl-NL" sz="4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nl-NL" sz="4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lle leerlingen krijgen bij diploma-uitreiking een GL-diploma; voor TL-leerlingen wordt TL-diploma aangevraagd dat ze na vakantie ontvangen.</a:t>
            </a:r>
          </a:p>
          <a:p>
            <a:pPr marL="0" indent="0">
              <a:buNone/>
            </a:pPr>
            <a:endParaRPr lang="nl-NL" sz="4000" dirty="0"/>
          </a:p>
        </p:txBody>
      </p:sp>
      <p:sp>
        <p:nvSpPr>
          <p:cNvPr id="4" name="Rechthoek 3"/>
          <p:cNvSpPr/>
          <p:nvPr/>
        </p:nvSpPr>
        <p:spPr>
          <a:xfrm>
            <a:off x="1611086" y="2558671"/>
            <a:ext cx="103301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 sz="3600" b="1" dirty="0">
              <a:latin typeface="Source Sans Pro Light" panose="020B04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510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0E5D71EA-AB72-D97E-140B-6A0CECEEE9F1}"/>
              </a:ext>
            </a:extLst>
          </p:cNvPr>
          <p:cNvSpPr/>
          <p:nvPr/>
        </p:nvSpPr>
        <p:spPr>
          <a:xfrm>
            <a:off x="7675123" y="0"/>
            <a:ext cx="2642680" cy="6858000"/>
          </a:xfrm>
          <a:prstGeom prst="rect">
            <a:avLst/>
          </a:prstGeom>
          <a:solidFill>
            <a:srgbClr val="F7B71F"/>
          </a:solidFill>
          <a:ln>
            <a:solidFill>
              <a:srgbClr val="F7B7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16000" y="196083"/>
            <a:ext cx="9194799" cy="863907"/>
          </a:xfrm>
        </p:spPr>
        <p:txBody>
          <a:bodyPr/>
          <a:lstStyle/>
          <a:p>
            <a:r>
              <a:rPr lang="nl-NL" b="1" dirty="0">
                <a:solidFill>
                  <a:srgbClr val="F7B71F"/>
                </a:solidFill>
                <a:latin typeface="+mn-lt"/>
              </a:rPr>
              <a:t>Voorstellen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68485" y="1546698"/>
            <a:ext cx="10311319" cy="4727642"/>
          </a:xfrm>
        </p:spPr>
        <p:txBody>
          <a:bodyPr>
            <a:noAutofit/>
          </a:bodyPr>
          <a:lstStyle/>
          <a:p>
            <a:r>
              <a:rPr lang="nl-NL" sz="3200" b="1" dirty="0"/>
              <a:t>Dhr. E.(Erik) de Boer 				– directeur</a:t>
            </a:r>
          </a:p>
          <a:p>
            <a:pPr marL="0" indent="0">
              <a:buNone/>
            </a:pPr>
            <a:br>
              <a:rPr lang="nl-NL" sz="3200" b="1" dirty="0"/>
            </a:br>
            <a:endParaRPr lang="nl-NL" sz="3200" b="1" dirty="0"/>
          </a:p>
          <a:p>
            <a:r>
              <a:rPr lang="nl-NL" sz="3200" b="1" dirty="0"/>
              <a:t>Dhr. M.R. (Marcel) Jobse 				– adjunct- 										   directeur</a:t>
            </a:r>
            <a:br>
              <a:rPr lang="nl-NL" sz="3200" b="1" dirty="0"/>
            </a:br>
            <a:br>
              <a:rPr lang="nl-NL" sz="3200" b="1" dirty="0"/>
            </a:br>
            <a:endParaRPr lang="nl-NL" sz="3200" b="1" dirty="0"/>
          </a:p>
          <a:p>
            <a:r>
              <a:rPr lang="nl-NL" sz="3200" b="1" dirty="0"/>
              <a:t>Mevr. C.A.G.M. (Karin) Rood 			– teamleider </a:t>
            </a:r>
          </a:p>
          <a:p>
            <a:pPr marL="0" indent="0">
              <a:buNone/>
            </a:pPr>
            <a:r>
              <a:rPr lang="nl-NL" sz="3200" b="1" dirty="0"/>
              <a:t>								   leerjaar 1</a:t>
            </a:r>
          </a:p>
        </p:txBody>
      </p:sp>
    </p:spTree>
    <p:extLst>
      <p:ext uri="{BB962C8B-B14F-4D97-AF65-F5344CB8AC3E}">
        <p14:creationId xmlns:p14="http://schemas.microsoft.com/office/powerpoint/2010/main" val="36653516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C9FC13FD-1DB5-4FBA-081F-7CD5B766DE21}"/>
              </a:ext>
            </a:extLst>
          </p:cNvPr>
          <p:cNvSpPr/>
          <p:nvPr/>
        </p:nvSpPr>
        <p:spPr>
          <a:xfrm rot="16200000">
            <a:off x="6830008" y="1496008"/>
            <a:ext cx="6858000" cy="3865984"/>
          </a:xfrm>
          <a:prstGeom prst="rect">
            <a:avLst/>
          </a:prstGeom>
          <a:solidFill>
            <a:srgbClr val="FF0774"/>
          </a:solidFill>
          <a:ln>
            <a:solidFill>
              <a:srgbClr val="FF07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917A21A-652D-95CB-8FF7-9C1F26EC73CD}"/>
              </a:ext>
            </a:extLst>
          </p:cNvPr>
          <p:cNvSpPr/>
          <p:nvPr/>
        </p:nvSpPr>
        <p:spPr>
          <a:xfrm>
            <a:off x="1119673" y="1222310"/>
            <a:ext cx="2509935" cy="19221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00670" y="-136026"/>
            <a:ext cx="9458702" cy="1325563"/>
          </a:xfrm>
        </p:spPr>
        <p:txBody>
          <a:bodyPr/>
          <a:lstStyle/>
          <a:p>
            <a:r>
              <a:rPr lang="nl-NL" b="1" dirty="0">
                <a:solidFill>
                  <a:srgbClr val="F7B71F"/>
                </a:solidFill>
                <a:latin typeface="+mn-lt"/>
              </a:rPr>
              <a:t>VMBO TL en onze leerlingen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00670" y="1936955"/>
            <a:ext cx="9431384" cy="4268719"/>
          </a:xfrm>
        </p:spPr>
        <p:txBody>
          <a:bodyPr>
            <a:noAutofit/>
          </a:bodyPr>
          <a:lstStyle/>
          <a:p>
            <a:r>
              <a:rPr lang="nl-NL" sz="4000" b="1" dirty="0"/>
              <a:t>altijd met praktische component (groen)</a:t>
            </a:r>
          </a:p>
          <a:p>
            <a:r>
              <a:rPr lang="nl-NL" sz="4000" b="1" dirty="0"/>
              <a:t>aandacht voor oriëntatie op  beroep  (stages)</a:t>
            </a:r>
          </a:p>
          <a:p>
            <a:r>
              <a:rPr lang="nl-NL" sz="4000" b="1" dirty="0"/>
              <a:t>voor leerling met meer belangstelling voor mens, dier en omgeving </a:t>
            </a:r>
          </a:p>
          <a:p>
            <a:pPr marL="0" indent="0">
              <a:buNone/>
            </a:pPr>
            <a:endParaRPr lang="nl-NL" sz="4000" dirty="0">
              <a:solidFill>
                <a:srgbClr val="FF0000"/>
              </a:solidFill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1751650" y="1453523"/>
            <a:ext cx="9257211" cy="769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3200" dirty="0">
              <a:latin typeface="Source Sans Pro Light" panose="020B04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2591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DCA47A00-E75B-B5E1-2EFF-5B38156D4301}"/>
              </a:ext>
            </a:extLst>
          </p:cNvPr>
          <p:cNvSpPr/>
          <p:nvPr/>
        </p:nvSpPr>
        <p:spPr>
          <a:xfrm>
            <a:off x="298580" y="4161453"/>
            <a:ext cx="1754155" cy="1456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35050" y="36947"/>
            <a:ext cx="9194799" cy="997526"/>
          </a:xfrm>
        </p:spPr>
        <p:txBody>
          <a:bodyPr/>
          <a:lstStyle/>
          <a:p>
            <a:r>
              <a:rPr lang="nl-NL" b="1" dirty="0">
                <a:solidFill>
                  <a:srgbClr val="F7B71F"/>
                </a:solidFill>
                <a:latin typeface="+mn-lt"/>
              </a:rPr>
              <a:t>Aanmelding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28675" y="901123"/>
            <a:ext cx="5267325" cy="6195002"/>
          </a:xfrm>
        </p:spPr>
        <p:txBody>
          <a:bodyPr>
            <a:noAutofit/>
          </a:bodyPr>
          <a:lstStyle/>
          <a:p>
            <a:r>
              <a:rPr lang="nl-NL" b="1" dirty="0"/>
              <a:t>Ouder(s)/ verzorger(s) vullen digitaal inschrijfformulier in</a:t>
            </a:r>
          </a:p>
          <a:p>
            <a:r>
              <a:rPr lang="nl-NL" b="1" dirty="0"/>
              <a:t>Basisschool vult OKR deel 1 en 2 in </a:t>
            </a:r>
          </a:p>
          <a:p>
            <a:r>
              <a:rPr lang="nl-NL" b="1" dirty="0"/>
              <a:t>Leerlingvolgsysteem met leervorderingen</a:t>
            </a:r>
          </a:p>
          <a:p>
            <a:r>
              <a:rPr lang="nl-NL" b="1" dirty="0"/>
              <a:t>Verslagen van onderzoeken en diagnose</a:t>
            </a:r>
          </a:p>
          <a:p>
            <a:r>
              <a:rPr lang="nl-NL" b="1" dirty="0"/>
              <a:t>Dyslexie-/ dyscalculieverklaring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8BE5D61D-E29E-8376-2AC0-EFD166A3D838}"/>
              </a:ext>
            </a:extLst>
          </p:cNvPr>
          <p:cNvSpPr txBox="1"/>
          <p:nvPr/>
        </p:nvSpPr>
        <p:spPr>
          <a:xfrm>
            <a:off x="85725" y="5956877"/>
            <a:ext cx="6010275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300" b="1" dirty="0">
                <a:solidFill>
                  <a:srgbClr val="F7B71F"/>
                </a:solidFill>
              </a:rPr>
              <a:t>90 % van de leerlingen heeft voldoende aan de basisondersteuning van mentor en docenten.</a:t>
            </a:r>
            <a:endParaRPr lang="nl-NL" sz="2300" dirty="0"/>
          </a:p>
        </p:txBody>
      </p:sp>
    </p:spTree>
    <p:extLst>
      <p:ext uri="{BB962C8B-B14F-4D97-AF65-F5344CB8AC3E}">
        <p14:creationId xmlns:p14="http://schemas.microsoft.com/office/powerpoint/2010/main" val="12800143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2AE5863A-0680-C72F-5462-AABB18135C32}"/>
              </a:ext>
            </a:extLst>
          </p:cNvPr>
          <p:cNvSpPr/>
          <p:nvPr/>
        </p:nvSpPr>
        <p:spPr>
          <a:xfrm>
            <a:off x="7675123" y="0"/>
            <a:ext cx="2642680" cy="6858000"/>
          </a:xfrm>
          <a:prstGeom prst="rect">
            <a:avLst/>
          </a:prstGeom>
          <a:solidFill>
            <a:srgbClr val="F7B71F"/>
          </a:solidFill>
          <a:ln>
            <a:solidFill>
              <a:srgbClr val="F7B7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33450" y="-101600"/>
            <a:ext cx="10515600" cy="1325563"/>
          </a:xfrm>
        </p:spPr>
        <p:txBody>
          <a:bodyPr/>
          <a:lstStyle/>
          <a:p>
            <a:r>
              <a:rPr lang="nl-NL" b="1" dirty="0">
                <a:solidFill>
                  <a:srgbClr val="F7B71F"/>
                </a:solidFill>
                <a:latin typeface="+mn-lt"/>
              </a:rPr>
              <a:t>Plaatsingscommissie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33450" y="1745486"/>
            <a:ext cx="10839450" cy="5112513"/>
          </a:xfrm>
        </p:spPr>
        <p:txBody>
          <a:bodyPr>
            <a:normAutofit fontScale="92500" lnSpcReduction="20000"/>
          </a:bodyPr>
          <a:lstStyle/>
          <a:p>
            <a:r>
              <a:rPr lang="nl-NL" sz="3900" b="1" dirty="0"/>
              <a:t>De heer M.R. (Marcel) Jobse		Adjunct-									         directeur  							  	         voorzitter</a:t>
            </a:r>
          </a:p>
          <a:p>
            <a:endParaRPr lang="nl-NL" sz="3900" b="1" dirty="0"/>
          </a:p>
          <a:p>
            <a:r>
              <a:rPr lang="nl-NL" sz="3900" b="1" dirty="0"/>
              <a:t>Mevrouw C.A.G.M. (Karin) Rood		Teamleider 								   	leerjaar 1</a:t>
            </a:r>
          </a:p>
          <a:p>
            <a:endParaRPr lang="nl-NL" sz="3900" b="1" dirty="0"/>
          </a:p>
          <a:p>
            <a:r>
              <a:rPr lang="nl-NL" sz="3900" b="1" dirty="0"/>
              <a:t>Mevrouw C. (Chantal) van den Berg 	Ondersteunings-                    </a:t>
            </a:r>
          </a:p>
          <a:p>
            <a:pPr marL="0" indent="0">
              <a:buNone/>
            </a:pPr>
            <a:r>
              <a:rPr lang="nl-NL" sz="3900" b="1" dirty="0"/>
              <a:t>                                                                       coördinator</a:t>
            </a:r>
          </a:p>
          <a:p>
            <a:pPr marL="0" indent="0">
              <a:buNone/>
            </a:pPr>
            <a:r>
              <a:rPr lang="nl-NL" dirty="0"/>
              <a:t>								</a:t>
            </a:r>
          </a:p>
        </p:txBody>
      </p:sp>
    </p:spTree>
    <p:extLst>
      <p:ext uri="{BB962C8B-B14F-4D97-AF65-F5344CB8AC3E}">
        <p14:creationId xmlns:p14="http://schemas.microsoft.com/office/powerpoint/2010/main" val="18660799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03200AF9-2269-5048-E614-5A908D6A9846}"/>
              </a:ext>
            </a:extLst>
          </p:cNvPr>
          <p:cNvSpPr/>
          <p:nvPr/>
        </p:nvSpPr>
        <p:spPr>
          <a:xfrm>
            <a:off x="1126921" y="1060572"/>
            <a:ext cx="1733550" cy="20002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03505" y="-99770"/>
            <a:ext cx="9194799" cy="1325563"/>
          </a:xfrm>
        </p:spPr>
        <p:txBody>
          <a:bodyPr/>
          <a:lstStyle/>
          <a:p>
            <a:r>
              <a:rPr lang="nl-NL" b="1" dirty="0">
                <a:solidFill>
                  <a:srgbClr val="F7B71F"/>
                </a:solidFill>
                <a:latin typeface="+mn-lt"/>
              </a:rPr>
              <a:t>Taak plaatsingscommissie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00342" y="965099"/>
            <a:ext cx="9999406" cy="5550001"/>
          </a:xfrm>
        </p:spPr>
        <p:txBody>
          <a:bodyPr>
            <a:normAutofit/>
          </a:bodyPr>
          <a:lstStyle/>
          <a:p>
            <a:r>
              <a:rPr lang="nl-NL" sz="3600" b="1" dirty="0"/>
              <a:t>Hulpvraag leerling / aanbod Vonk Castricum</a:t>
            </a:r>
          </a:p>
          <a:p>
            <a:r>
              <a:rPr lang="nl-NL" sz="3600" b="1" dirty="0"/>
              <a:t>Vooroverleg passende leerweg en ondersteuning</a:t>
            </a:r>
          </a:p>
          <a:p>
            <a:r>
              <a:rPr lang="nl-NL" sz="3600" b="1" dirty="0"/>
              <a:t>Overleg ouders/ kind/ basisschool</a:t>
            </a:r>
          </a:p>
          <a:p>
            <a:pPr marL="0" indent="0">
              <a:buNone/>
            </a:pPr>
            <a:br>
              <a:rPr lang="nl-NL" sz="3900" dirty="0"/>
            </a:br>
            <a:endParaRPr lang="nl-NL" sz="3900" dirty="0"/>
          </a:p>
          <a:p>
            <a:pPr>
              <a:lnSpc>
                <a:spcPct val="110000"/>
              </a:lnSpc>
            </a:pPr>
            <a:r>
              <a:rPr lang="nl-NL" sz="3600" b="1" dirty="0"/>
              <a:t>Aanmelden uiterlijk 9 maart 2023</a:t>
            </a:r>
          </a:p>
          <a:p>
            <a:r>
              <a:rPr lang="nl-NL" sz="3600" b="1" dirty="0"/>
              <a:t>Procedure afronden uiterlijk 21 april (start vakantie)</a:t>
            </a:r>
          </a:p>
          <a:p>
            <a:r>
              <a:rPr lang="nl-NL" sz="3600" b="1" dirty="0"/>
              <a:t>Klassenindeling en mentor eind juni bekend</a:t>
            </a:r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1000342" y="3339214"/>
            <a:ext cx="9194799" cy="8017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Source Sans Pro" panose="020B0503030403020204" pitchFamily="34" charset="0"/>
                <a:ea typeface="+mj-ea"/>
                <a:cs typeface="+mj-cs"/>
              </a:defRPr>
            </a:lvl1pPr>
          </a:lstStyle>
          <a:p>
            <a:r>
              <a:rPr lang="nl-NL" dirty="0">
                <a:solidFill>
                  <a:srgbClr val="F7B71F"/>
                </a:solidFill>
                <a:latin typeface="+mn-lt"/>
              </a:rPr>
              <a:t>Tijdpad plaatsing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95EE8F5-48F4-1AF9-B648-3F4F047B7DBC}"/>
              </a:ext>
            </a:extLst>
          </p:cNvPr>
          <p:cNvSpPr/>
          <p:nvPr/>
        </p:nvSpPr>
        <p:spPr>
          <a:xfrm>
            <a:off x="8910735" y="3429000"/>
            <a:ext cx="1754155" cy="1456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56024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458E5671-5D98-E639-C196-6F30E30F9DFA}"/>
              </a:ext>
            </a:extLst>
          </p:cNvPr>
          <p:cNvSpPr/>
          <p:nvPr/>
        </p:nvSpPr>
        <p:spPr>
          <a:xfrm>
            <a:off x="0" y="4312920"/>
            <a:ext cx="12192000" cy="2545080"/>
          </a:xfrm>
          <a:prstGeom prst="rect">
            <a:avLst/>
          </a:prstGeom>
          <a:solidFill>
            <a:srgbClr val="FF0774"/>
          </a:solidFill>
          <a:ln>
            <a:solidFill>
              <a:srgbClr val="FF07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2030E007-D890-7EE7-3A6C-72F2FE3CEA0E}"/>
              </a:ext>
            </a:extLst>
          </p:cNvPr>
          <p:cNvSpPr/>
          <p:nvPr/>
        </p:nvSpPr>
        <p:spPr>
          <a:xfrm>
            <a:off x="1126921" y="1060572"/>
            <a:ext cx="1733550" cy="20002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35050" y="190955"/>
            <a:ext cx="9194799" cy="726256"/>
          </a:xfrm>
        </p:spPr>
        <p:txBody>
          <a:bodyPr/>
          <a:lstStyle/>
          <a:p>
            <a:r>
              <a:rPr lang="nl-NL" b="1" dirty="0">
                <a:solidFill>
                  <a:srgbClr val="F7B71F"/>
                </a:solidFill>
                <a:latin typeface="+mn-lt"/>
              </a:rPr>
              <a:t>Start leerjaar 1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035050" y="917211"/>
            <a:ext cx="9412262" cy="2208544"/>
          </a:xfrm>
        </p:spPr>
        <p:txBody>
          <a:bodyPr>
            <a:noAutofit/>
          </a:bodyPr>
          <a:lstStyle/>
          <a:p>
            <a:r>
              <a:rPr lang="nl-NL" sz="4000" b="1" dirty="0"/>
              <a:t>Kennismakingsmiddag woensdag 19 juli 2023 voor de zomervakantie</a:t>
            </a:r>
          </a:p>
          <a:p>
            <a:r>
              <a:rPr lang="nl-NL" sz="4000" b="1" dirty="0"/>
              <a:t>Kennismaken met klasgenoten en mentor</a:t>
            </a:r>
          </a:p>
          <a:p>
            <a:pPr marL="0" indent="0">
              <a:buNone/>
            </a:pPr>
            <a:br>
              <a:rPr lang="nl-NL" sz="3200" dirty="0"/>
            </a:br>
            <a:r>
              <a:rPr lang="nl-NL" sz="3200" dirty="0"/>
              <a:t>    </a:t>
            </a:r>
          </a:p>
          <a:p>
            <a:r>
              <a:rPr lang="nl-NL" sz="4000" b="1" dirty="0"/>
              <a:t>Eerste week nieuwe schooljaar</a:t>
            </a:r>
          </a:p>
          <a:p>
            <a:r>
              <a:rPr lang="nl-NL" sz="4000" b="1" dirty="0"/>
              <a:t>Aangepast rooster</a:t>
            </a:r>
          </a:p>
          <a:p>
            <a:r>
              <a:rPr lang="nl-NL" sz="4000" b="1" dirty="0"/>
              <a:t>Daarna…onderbouwfeest</a:t>
            </a:r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1035050" y="3198637"/>
            <a:ext cx="9194799" cy="5336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Source Sans Pro" panose="020B0503030403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nl-NL" dirty="0" err="1">
                <a:solidFill>
                  <a:srgbClr val="F7B71F"/>
                </a:solidFill>
                <a:latin typeface="+mn-lt"/>
              </a:rPr>
              <a:t>Wenweek</a:t>
            </a:r>
            <a:endParaRPr lang="nl-NL" dirty="0">
              <a:solidFill>
                <a:srgbClr val="F7B71F"/>
              </a:solidFill>
              <a:latin typeface="+mn-lt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/>
          <a:srcRect l="21715" r="472"/>
          <a:stretch/>
        </p:blipFill>
        <p:spPr>
          <a:xfrm>
            <a:off x="8572925" y="3466721"/>
            <a:ext cx="3498520" cy="3101596"/>
          </a:xfrm>
          <a:prstGeom prst="rect">
            <a:avLst/>
          </a:prstGeom>
        </p:spPr>
      </p:pic>
      <p:cxnSp>
        <p:nvCxnSpPr>
          <p:cNvPr id="6" name="Gebogen verbindingslijn 5"/>
          <p:cNvCxnSpPr/>
          <p:nvPr/>
        </p:nvCxnSpPr>
        <p:spPr>
          <a:xfrm flipV="1">
            <a:off x="5866817" y="5426582"/>
            <a:ext cx="2337382" cy="340125"/>
          </a:xfrm>
          <a:prstGeom prst="bentConnector3">
            <a:avLst>
              <a:gd name="adj1" fmla="val 50000"/>
            </a:avLst>
          </a:prstGeom>
          <a:ln w="76200">
            <a:solidFill>
              <a:srgbClr val="F7B71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21911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4850" y="-139700"/>
            <a:ext cx="10515600" cy="1325563"/>
          </a:xfrm>
        </p:spPr>
        <p:txBody>
          <a:bodyPr/>
          <a:lstStyle/>
          <a:p>
            <a:pPr algn="ctr"/>
            <a:r>
              <a:rPr lang="nl-NL" b="1" dirty="0">
                <a:solidFill>
                  <a:srgbClr val="F7B71F"/>
                </a:solidFill>
                <a:latin typeface="+mn-lt"/>
              </a:rPr>
              <a:t>De regels van het Vonk Castricum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222" y="890588"/>
            <a:ext cx="9200856" cy="573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6804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88E92BDD-1862-8884-BAC4-2D04BB71BBBB}"/>
              </a:ext>
            </a:extLst>
          </p:cNvPr>
          <p:cNvSpPr/>
          <p:nvPr/>
        </p:nvSpPr>
        <p:spPr>
          <a:xfrm>
            <a:off x="1126921" y="1060572"/>
            <a:ext cx="1733550" cy="20002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solidFill>
                  <a:schemeClr val="bg1"/>
                </a:solidFill>
              </a:ln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9671" y="185599"/>
            <a:ext cx="8873165" cy="648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2088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ECF3055C-8829-4C17-F096-9C4171646E1A}"/>
              </a:ext>
            </a:extLst>
          </p:cNvPr>
          <p:cNvSpPr/>
          <p:nvPr/>
        </p:nvSpPr>
        <p:spPr>
          <a:xfrm>
            <a:off x="0" y="5856431"/>
            <a:ext cx="12192000" cy="1146921"/>
          </a:xfrm>
          <a:prstGeom prst="rect">
            <a:avLst/>
          </a:prstGeom>
          <a:solidFill>
            <a:srgbClr val="F7B71F"/>
          </a:solidFill>
          <a:ln>
            <a:solidFill>
              <a:srgbClr val="F7B7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F9106F55-0EA5-5A3F-03C0-62BDB7526279}"/>
              </a:ext>
            </a:extLst>
          </p:cNvPr>
          <p:cNvSpPr/>
          <p:nvPr/>
        </p:nvSpPr>
        <p:spPr>
          <a:xfrm>
            <a:off x="1126921" y="1060572"/>
            <a:ext cx="1733550" cy="20002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8375" y="-79171"/>
            <a:ext cx="9194799" cy="1325563"/>
          </a:xfrm>
        </p:spPr>
        <p:txBody>
          <a:bodyPr/>
          <a:lstStyle/>
          <a:p>
            <a:r>
              <a:rPr lang="nl-NL" b="1" dirty="0">
                <a:solidFill>
                  <a:srgbClr val="F7B71F"/>
                </a:solidFill>
                <a:latin typeface="+mn-lt"/>
              </a:rPr>
              <a:t>Rapport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287218" y="934247"/>
            <a:ext cx="10677832" cy="1250972"/>
          </a:xfrm>
        </p:spPr>
        <p:txBody>
          <a:bodyPr>
            <a:normAutofit lnSpcReduction="10000"/>
          </a:bodyPr>
          <a:lstStyle/>
          <a:p>
            <a:r>
              <a:rPr lang="nl-NL" b="1" dirty="0"/>
              <a:t>Ons digitale leerlingvolgsysteem geeft dagelijks de actuele stand m.b.t. cijfers</a:t>
            </a:r>
          </a:p>
          <a:p>
            <a:r>
              <a:rPr lang="nl-NL" b="1" dirty="0"/>
              <a:t>Naast cijferrapport ook een reflectierapport m.b.t. de vaardigheden</a:t>
            </a:r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375" y="2185219"/>
            <a:ext cx="10681964" cy="451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3718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6EA419F8-3692-8C04-964C-A95C1754B9FB}"/>
              </a:ext>
            </a:extLst>
          </p:cNvPr>
          <p:cNvSpPr/>
          <p:nvPr/>
        </p:nvSpPr>
        <p:spPr>
          <a:xfrm>
            <a:off x="1126921" y="1060572"/>
            <a:ext cx="1733550" cy="20002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04631" y="-78952"/>
            <a:ext cx="4831735" cy="1325563"/>
          </a:xfrm>
        </p:spPr>
        <p:txBody>
          <a:bodyPr/>
          <a:lstStyle/>
          <a:p>
            <a:r>
              <a:rPr lang="nl-NL" b="1" dirty="0">
                <a:solidFill>
                  <a:srgbClr val="F7B71F"/>
                </a:solidFill>
                <a:latin typeface="+mn-lt"/>
              </a:rPr>
              <a:t>Excellente school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39483" y="1368865"/>
            <a:ext cx="10830833" cy="4351338"/>
          </a:xfrm>
        </p:spPr>
        <p:txBody>
          <a:bodyPr/>
          <a:lstStyle/>
          <a:p>
            <a:pPr marL="0" indent="0" algn="ctr">
              <a:buNone/>
            </a:pPr>
            <a:r>
              <a:rPr lang="nl-NL" sz="4000" b="1" dirty="0"/>
              <a:t>Sinds 2012 zijn wij een excellente school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54" y="2216727"/>
            <a:ext cx="11757162" cy="448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3700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029A1451-F700-8F7E-91D1-04840C46BDB3}"/>
              </a:ext>
            </a:extLst>
          </p:cNvPr>
          <p:cNvSpPr/>
          <p:nvPr/>
        </p:nvSpPr>
        <p:spPr>
          <a:xfrm>
            <a:off x="0" y="5856431"/>
            <a:ext cx="12192000" cy="1146921"/>
          </a:xfrm>
          <a:prstGeom prst="rect">
            <a:avLst/>
          </a:prstGeom>
          <a:solidFill>
            <a:srgbClr val="FF0774"/>
          </a:solidFill>
          <a:ln>
            <a:solidFill>
              <a:srgbClr val="FF07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B6AFCCFF-38C6-719B-76AD-162B0A46501B}"/>
              </a:ext>
            </a:extLst>
          </p:cNvPr>
          <p:cNvSpPr/>
          <p:nvPr/>
        </p:nvSpPr>
        <p:spPr>
          <a:xfrm>
            <a:off x="8742012" y="3342479"/>
            <a:ext cx="2509935" cy="19221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5CF75452-4F27-DB93-2CF2-1823E5A60656}"/>
              </a:ext>
            </a:extLst>
          </p:cNvPr>
          <p:cNvSpPr/>
          <p:nvPr/>
        </p:nvSpPr>
        <p:spPr>
          <a:xfrm>
            <a:off x="1126921" y="1060572"/>
            <a:ext cx="1733550" cy="20002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3291" y="102713"/>
            <a:ext cx="7909451" cy="972062"/>
          </a:xfrm>
        </p:spPr>
        <p:txBody>
          <a:bodyPr>
            <a:normAutofit/>
          </a:bodyPr>
          <a:lstStyle/>
          <a:p>
            <a:r>
              <a:rPr lang="nl-NL" b="1" dirty="0">
                <a:solidFill>
                  <a:srgbClr val="F7B71F"/>
                </a:solidFill>
                <a:latin typeface="+mn-lt"/>
              </a:rPr>
              <a:t>Geen leerlingenstop leerjaar 1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73292" y="1194442"/>
            <a:ext cx="9194800" cy="1360027"/>
          </a:xfrm>
        </p:spPr>
        <p:txBody>
          <a:bodyPr/>
          <a:lstStyle/>
          <a:p>
            <a:r>
              <a:rPr lang="nl-NL" sz="4000" b="1" dirty="0"/>
              <a:t>Geen postcodebeleid</a:t>
            </a:r>
          </a:p>
          <a:p>
            <a:r>
              <a:rPr lang="nl-NL" sz="4000" b="1" dirty="0"/>
              <a:t>Zaanse leerlingen  (</a:t>
            </a:r>
            <a:r>
              <a:rPr lang="nl-NL" sz="4000" b="1" dirty="0" err="1"/>
              <a:t>Vonkbus</a:t>
            </a:r>
            <a:r>
              <a:rPr lang="nl-NL" sz="4000" b="1" dirty="0"/>
              <a:t>)</a:t>
            </a:r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348" y="2838584"/>
            <a:ext cx="7372172" cy="384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790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1913C9E9-164A-115B-20A9-8CE6396E5207}"/>
              </a:ext>
            </a:extLst>
          </p:cNvPr>
          <p:cNvSpPr/>
          <p:nvPr/>
        </p:nvSpPr>
        <p:spPr>
          <a:xfrm>
            <a:off x="0" y="4312920"/>
            <a:ext cx="12192000" cy="2545080"/>
          </a:xfrm>
          <a:prstGeom prst="rect">
            <a:avLst/>
          </a:prstGeom>
          <a:solidFill>
            <a:srgbClr val="FF0774"/>
          </a:solidFill>
          <a:ln>
            <a:solidFill>
              <a:srgbClr val="FF07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33450" y="0"/>
            <a:ext cx="10515600" cy="1130300"/>
          </a:xfrm>
        </p:spPr>
        <p:txBody>
          <a:bodyPr>
            <a:normAutofit/>
          </a:bodyPr>
          <a:lstStyle/>
          <a:p>
            <a:r>
              <a:rPr lang="nl-NL" b="1" dirty="0">
                <a:solidFill>
                  <a:srgbClr val="F7B71F"/>
                </a:solidFill>
                <a:latin typeface="+mn-lt"/>
              </a:rPr>
              <a:t>Het schoolgebouw</a:t>
            </a:r>
            <a:endParaRPr lang="nl-NL" b="1" dirty="0">
              <a:solidFill>
                <a:srgbClr val="FF0774"/>
              </a:solidFill>
              <a:latin typeface="+mn-lt"/>
            </a:endParaRP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358" y="1130300"/>
            <a:ext cx="9961409" cy="5485713"/>
          </a:xfrm>
        </p:spPr>
      </p:pic>
    </p:spTree>
    <p:extLst>
      <p:ext uri="{BB962C8B-B14F-4D97-AF65-F5344CB8AC3E}">
        <p14:creationId xmlns:p14="http://schemas.microsoft.com/office/powerpoint/2010/main" val="37457886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1206E50F-DC37-AEA6-B7DD-73B75CE906AC}"/>
              </a:ext>
            </a:extLst>
          </p:cNvPr>
          <p:cNvSpPr/>
          <p:nvPr/>
        </p:nvSpPr>
        <p:spPr>
          <a:xfrm>
            <a:off x="8730154" y="3429000"/>
            <a:ext cx="1754155" cy="1456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92458840-CE7C-4A2A-AFE6-0D18B5C27E73}"/>
              </a:ext>
            </a:extLst>
          </p:cNvPr>
          <p:cNvSpPr/>
          <p:nvPr/>
        </p:nvSpPr>
        <p:spPr>
          <a:xfrm>
            <a:off x="1380191" y="1362269"/>
            <a:ext cx="1754155" cy="1456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E1BBBE9F-CD10-64B0-DDE4-FC56C2E629EA}"/>
              </a:ext>
            </a:extLst>
          </p:cNvPr>
          <p:cNvSpPr/>
          <p:nvPr/>
        </p:nvSpPr>
        <p:spPr>
          <a:xfrm rot="5400000">
            <a:off x="8164792" y="2823247"/>
            <a:ext cx="6858003" cy="1211509"/>
          </a:xfrm>
          <a:prstGeom prst="rect">
            <a:avLst/>
          </a:prstGeom>
          <a:solidFill>
            <a:srgbClr val="FF0774"/>
          </a:solidFill>
          <a:ln>
            <a:solidFill>
              <a:srgbClr val="FF07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54549" y="-119918"/>
            <a:ext cx="5382342" cy="1325563"/>
          </a:xfrm>
        </p:spPr>
        <p:txBody>
          <a:bodyPr/>
          <a:lstStyle/>
          <a:p>
            <a:r>
              <a:rPr lang="nl-NL" b="1" dirty="0">
                <a:solidFill>
                  <a:srgbClr val="F7B71F"/>
                </a:solidFill>
                <a:latin typeface="+mn-lt"/>
              </a:rPr>
              <a:t>Belangrijke websites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444452" y="1205420"/>
            <a:ext cx="48715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>
                <a:solidFill>
                  <a:schemeClr val="accent5">
                    <a:lumMod val="50000"/>
                  </a:schemeClr>
                </a:solidFill>
              </a:rPr>
              <a:t>www.vonknh.nl</a:t>
            </a:r>
          </a:p>
        </p:txBody>
      </p:sp>
      <p:sp>
        <p:nvSpPr>
          <p:cNvPr id="5" name="Rechthoek 4"/>
          <p:cNvSpPr/>
          <p:nvPr/>
        </p:nvSpPr>
        <p:spPr>
          <a:xfrm>
            <a:off x="2085106" y="1952545"/>
            <a:ext cx="69725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800" b="1" dirty="0">
                <a:solidFill>
                  <a:srgbClr val="0070C0"/>
                </a:solidFill>
              </a:rPr>
              <a:t>www.Scholenopdekaart.nl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6483707" y="2690773"/>
            <a:ext cx="72463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>
                <a:solidFill>
                  <a:srgbClr val="FF0000"/>
                </a:solidFill>
              </a:rPr>
              <a:t>www.govmbo.nl</a:t>
            </a:r>
          </a:p>
        </p:txBody>
      </p:sp>
    </p:spTree>
    <p:extLst>
      <p:ext uri="{BB962C8B-B14F-4D97-AF65-F5344CB8AC3E}">
        <p14:creationId xmlns:p14="http://schemas.microsoft.com/office/powerpoint/2010/main" val="36230761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31E7AF2F-D5E0-3442-7481-EEC50386CC86}"/>
              </a:ext>
            </a:extLst>
          </p:cNvPr>
          <p:cNvSpPr/>
          <p:nvPr/>
        </p:nvSpPr>
        <p:spPr>
          <a:xfrm>
            <a:off x="0" y="5856431"/>
            <a:ext cx="12192000" cy="1146921"/>
          </a:xfrm>
          <a:prstGeom prst="rect">
            <a:avLst/>
          </a:prstGeom>
          <a:solidFill>
            <a:srgbClr val="F7B71F"/>
          </a:solidFill>
          <a:ln>
            <a:solidFill>
              <a:srgbClr val="F7B7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A15D4503-094C-ECA2-4497-D3BD08427192}"/>
              </a:ext>
            </a:extLst>
          </p:cNvPr>
          <p:cNvSpPr/>
          <p:nvPr/>
        </p:nvSpPr>
        <p:spPr>
          <a:xfrm>
            <a:off x="8419321" y="2940342"/>
            <a:ext cx="2509935" cy="19221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EC47A01C-62E9-E57C-813E-33660E273B36}"/>
              </a:ext>
            </a:extLst>
          </p:cNvPr>
          <p:cNvSpPr/>
          <p:nvPr/>
        </p:nvSpPr>
        <p:spPr>
          <a:xfrm>
            <a:off x="1119673" y="1222310"/>
            <a:ext cx="2509935" cy="19221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91113" y="-116656"/>
            <a:ext cx="5097206" cy="1325563"/>
          </a:xfrm>
        </p:spPr>
        <p:txBody>
          <a:bodyPr/>
          <a:lstStyle/>
          <a:p>
            <a:r>
              <a:rPr lang="nl-NL" b="1" dirty="0">
                <a:solidFill>
                  <a:srgbClr val="F7B71F"/>
                </a:solidFill>
                <a:latin typeface="+mn-lt"/>
              </a:rPr>
              <a:t>Algemene informatie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91113" y="876867"/>
            <a:ext cx="10838937" cy="4758823"/>
          </a:xfrm>
        </p:spPr>
        <p:txBody>
          <a:bodyPr>
            <a:normAutofit/>
          </a:bodyPr>
          <a:lstStyle/>
          <a:p>
            <a:r>
              <a:rPr lang="nl-NL" sz="4300" b="1" dirty="0">
                <a:solidFill>
                  <a:srgbClr val="0563C1"/>
                </a:solidFill>
                <a:hlinkClick r:id="rId2"/>
              </a:rPr>
              <a:t>www.vonknh.</a:t>
            </a:r>
            <a:r>
              <a:rPr lang="nl-NL" sz="4300" b="1" dirty="0">
                <a:solidFill>
                  <a:srgbClr val="F7B71F"/>
                </a:solidFill>
                <a:hlinkClick r:id="rId2"/>
              </a:rPr>
              <a:t>nl</a:t>
            </a:r>
            <a:r>
              <a:rPr lang="nl-NL" sz="4300" b="1" dirty="0">
                <a:solidFill>
                  <a:srgbClr val="F7B71F"/>
                </a:solidFill>
              </a:rPr>
              <a:t> </a:t>
            </a:r>
          </a:p>
          <a:p>
            <a:r>
              <a:rPr lang="nl-NL" sz="3900" b="1" dirty="0"/>
              <a:t>Presentatie op internet </a:t>
            </a:r>
            <a:r>
              <a:rPr lang="nl-NL" sz="3900" b="1" i="1" dirty="0"/>
              <a:t>-&gt;Vonk Castricum    </a:t>
            </a:r>
          </a:p>
          <a:p>
            <a:r>
              <a:rPr lang="nl-NL" sz="3900" b="1" dirty="0"/>
              <a:t>Via </a:t>
            </a:r>
            <a:r>
              <a:rPr lang="nl-NL" sz="3900" b="1" i="1" dirty="0"/>
              <a:t>Vonk Castricum </a:t>
            </a:r>
            <a:r>
              <a:rPr lang="nl-NL" sz="3900" b="1" dirty="0"/>
              <a:t>-&gt; digitaal aanmelden</a:t>
            </a:r>
          </a:p>
          <a:p>
            <a:r>
              <a:rPr lang="nl-NL" sz="3900" b="1" dirty="0"/>
              <a:t>Open dagen: 27 en 28 januari 2023 </a:t>
            </a:r>
          </a:p>
          <a:p>
            <a:r>
              <a:rPr lang="nl-NL" sz="3900" b="1" dirty="0"/>
              <a:t>Volg Vonk Castricum ook op Facebook en Instagram</a:t>
            </a:r>
          </a:p>
          <a:p>
            <a:endParaRPr lang="nl-NL" dirty="0"/>
          </a:p>
        </p:txBody>
      </p:sp>
      <p:pic>
        <p:nvPicPr>
          <p:cNvPr id="1026" name="Picture 2" descr="Afbeeldingsresultaat voor instagr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5" r="10765"/>
          <a:stretch/>
        </p:blipFill>
        <p:spPr bwMode="auto">
          <a:xfrm>
            <a:off x="9227268" y="5515902"/>
            <a:ext cx="1340038" cy="134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fbeeldingsresultaat voor Faceboo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634" y="5515902"/>
            <a:ext cx="1340038" cy="134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4209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16000" y="196083"/>
            <a:ext cx="9194799" cy="863907"/>
          </a:xfrm>
        </p:spPr>
        <p:txBody>
          <a:bodyPr/>
          <a:lstStyle/>
          <a:p>
            <a:r>
              <a:rPr lang="nl-NL" b="1" dirty="0">
                <a:solidFill>
                  <a:srgbClr val="F7B71F"/>
                </a:solidFill>
                <a:latin typeface="+mn-lt"/>
              </a:rPr>
              <a:t>Wie/wat zijn wij?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0954" y="2623397"/>
            <a:ext cx="9194800" cy="4234603"/>
          </a:xfrm>
        </p:spPr>
        <p:txBody>
          <a:bodyPr>
            <a:normAutofit/>
          </a:bodyPr>
          <a:lstStyle/>
          <a:p>
            <a:r>
              <a:rPr lang="nl-NL" sz="4000" b="1" dirty="0"/>
              <a:t>Vonk Castricum</a:t>
            </a:r>
          </a:p>
          <a:p>
            <a:r>
              <a:rPr lang="nl-NL" sz="4000" b="1" dirty="0"/>
              <a:t>1081leerlingen</a:t>
            </a:r>
          </a:p>
          <a:p>
            <a:r>
              <a:rPr lang="nl-NL" sz="4000" b="1" dirty="0"/>
              <a:t>V M B O</a:t>
            </a:r>
          </a:p>
          <a:p>
            <a:r>
              <a:rPr lang="nl-NL" sz="4000" b="1" dirty="0"/>
              <a:t>4 leerjaren (met mogelijkheid 5</a:t>
            </a:r>
            <a:r>
              <a:rPr lang="nl-NL" sz="4000" b="1" baseline="30000" dirty="0"/>
              <a:t>e</a:t>
            </a:r>
            <a:r>
              <a:rPr lang="nl-NL" sz="4000" b="1" dirty="0"/>
              <a:t> jaar)</a:t>
            </a:r>
          </a:p>
          <a:p>
            <a:r>
              <a:rPr lang="nl-NL" sz="4000" b="1" dirty="0"/>
              <a:t>4 leerwegen: </a:t>
            </a:r>
            <a:r>
              <a:rPr lang="nl-NL" sz="4000" b="1" dirty="0" err="1"/>
              <a:t>bl</a:t>
            </a:r>
            <a:r>
              <a:rPr lang="nl-NL" sz="4000" b="1" dirty="0"/>
              <a:t>, </a:t>
            </a:r>
            <a:r>
              <a:rPr lang="nl-NL" sz="4000" b="1" dirty="0" err="1"/>
              <a:t>kl</a:t>
            </a:r>
            <a:r>
              <a:rPr lang="nl-NL" sz="4000" b="1" dirty="0"/>
              <a:t>, tl en gl</a:t>
            </a:r>
          </a:p>
        </p:txBody>
      </p:sp>
      <p:pic>
        <p:nvPicPr>
          <p:cNvPr id="6" name="Afbeelding 5" descr="Afbeelding met tekst, buiten, lucht, grond&#10;&#10;Automatisch gegenereerde beschrijving">
            <a:extLst>
              <a:ext uri="{FF2B5EF4-FFF2-40B4-BE49-F238E27FC236}">
                <a16:creationId xmlns:a16="http://schemas.microsoft.com/office/drawing/2014/main" id="{B7EA184F-7438-6AFA-4B15-109ED24D58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699" y="201210"/>
            <a:ext cx="4306110" cy="2422187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7EC57385-3D4F-3877-442E-2A0B641504BE}"/>
              </a:ext>
            </a:extLst>
          </p:cNvPr>
          <p:cNvSpPr/>
          <p:nvPr/>
        </p:nvSpPr>
        <p:spPr>
          <a:xfrm>
            <a:off x="1352940" y="1278295"/>
            <a:ext cx="1754155" cy="1456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B7661778-6B15-265C-F5E9-A22CFF95B330}"/>
              </a:ext>
            </a:extLst>
          </p:cNvPr>
          <p:cNvSpPr/>
          <p:nvPr/>
        </p:nvSpPr>
        <p:spPr>
          <a:xfrm>
            <a:off x="9013372" y="3506406"/>
            <a:ext cx="1754155" cy="1456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1599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711727B6-5F22-1325-653F-33EB4E55DEF2}"/>
              </a:ext>
            </a:extLst>
          </p:cNvPr>
          <p:cNvSpPr/>
          <p:nvPr/>
        </p:nvSpPr>
        <p:spPr>
          <a:xfrm>
            <a:off x="0" y="4312920"/>
            <a:ext cx="12192000" cy="2545080"/>
          </a:xfrm>
          <a:prstGeom prst="rect">
            <a:avLst/>
          </a:prstGeom>
          <a:solidFill>
            <a:srgbClr val="F7B71F"/>
          </a:solidFill>
          <a:ln>
            <a:solidFill>
              <a:srgbClr val="F7B7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-82550"/>
            <a:ext cx="12192000" cy="1325563"/>
          </a:xfrm>
        </p:spPr>
        <p:txBody>
          <a:bodyPr/>
          <a:lstStyle/>
          <a:p>
            <a:pPr algn="ctr"/>
            <a:r>
              <a:rPr lang="nl-NL" b="1" dirty="0">
                <a:solidFill>
                  <a:srgbClr val="F7B71F"/>
                </a:solidFill>
                <a:latin typeface="+mn-lt"/>
              </a:rPr>
              <a:t>Waar komen onze leerlingen vandaan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6722" y="995764"/>
            <a:ext cx="7766963" cy="5237396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BD31AD22-B9F2-900C-0553-7250E7802A89}"/>
              </a:ext>
            </a:extLst>
          </p:cNvPr>
          <p:cNvSpPr/>
          <p:nvPr/>
        </p:nvSpPr>
        <p:spPr>
          <a:xfrm>
            <a:off x="881237" y="1243013"/>
            <a:ext cx="1754155" cy="1456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8656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E0ABB546-7F3D-039A-CB7D-DD91C5EF109E}"/>
              </a:ext>
            </a:extLst>
          </p:cNvPr>
          <p:cNvSpPr/>
          <p:nvPr/>
        </p:nvSpPr>
        <p:spPr>
          <a:xfrm>
            <a:off x="8996335" y="3444239"/>
            <a:ext cx="1754155" cy="1456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EFB67323-3679-8050-A42D-6C1368EDD7B2}"/>
              </a:ext>
            </a:extLst>
          </p:cNvPr>
          <p:cNvSpPr/>
          <p:nvPr/>
        </p:nvSpPr>
        <p:spPr>
          <a:xfrm>
            <a:off x="0" y="4983479"/>
            <a:ext cx="12192000" cy="1968579"/>
          </a:xfrm>
          <a:prstGeom prst="rect">
            <a:avLst/>
          </a:prstGeom>
          <a:solidFill>
            <a:srgbClr val="F7B71F"/>
          </a:solidFill>
          <a:ln>
            <a:solidFill>
              <a:srgbClr val="F7B7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CFBAA715-7350-A5BF-EE3C-08AA57AE1674}"/>
              </a:ext>
            </a:extLst>
          </p:cNvPr>
          <p:cNvSpPr/>
          <p:nvPr/>
        </p:nvSpPr>
        <p:spPr>
          <a:xfrm>
            <a:off x="964107" y="1178481"/>
            <a:ext cx="2229586" cy="15392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4107" y="-147082"/>
            <a:ext cx="9194799" cy="1325563"/>
          </a:xfrm>
        </p:spPr>
        <p:txBody>
          <a:bodyPr/>
          <a:lstStyle/>
          <a:p>
            <a:r>
              <a:rPr lang="nl-NL" b="1" dirty="0">
                <a:solidFill>
                  <a:srgbClr val="F7B71F"/>
                </a:solidFill>
                <a:latin typeface="+mn-lt"/>
              </a:rPr>
              <a:t>Lessen leerjaar 1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11734" y="962377"/>
            <a:ext cx="10351400" cy="5500928"/>
          </a:xfrm>
        </p:spPr>
        <p:txBody>
          <a:bodyPr>
            <a:noAutofit/>
          </a:bodyPr>
          <a:lstStyle/>
          <a:p>
            <a:r>
              <a:rPr lang="nl-NL" sz="4400" b="1" dirty="0"/>
              <a:t>Nederlands</a:t>
            </a:r>
          </a:p>
          <a:p>
            <a:r>
              <a:rPr lang="nl-NL" sz="4400" b="1" dirty="0"/>
              <a:t>Engels</a:t>
            </a:r>
          </a:p>
          <a:p>
            <a:r>
              <a:rPr lang="nl-NL" sz="4400" b="1" dirty="0"/>
              <a:t>Wiskunde</a:t>
            </a:r>
          </a:p>
          <a:p>
            <a:r>
              <a:rPr lang="nl-NL" sz="4400" b="1" dirty="0"/>
              <a:t>Mens &amp; Maatschappij</a:t>
            </a:r>
          </a:p>
          <a:p>
            <a:r>
              <a:rPr lang="nl-NL" sz="4400" b="1" dirty="0"/>
              <a:t>Kunst &amp; Cultuur</a:t>
            </a:r>
          </a:p>
          <a:p>
            <a:r>
              <a:rPr lang="nl-NL" sz="4400" b="1" dirty="0"/>
              <a:t>Techniek &amp; Technologie</a:t>
            </a:r>
            <a:endParaRPr lang="nl-NL" sz="4400" b="1" dirty="0">
              <a:solidFill>
                <a:srgbClr val="FF0000"/>
              </a:solidFill>
            </a:endParaRPr>
          </a:p>
          <a:p>
            <a:r>
              <a:rPr lang="nl-NL" sz="4400" b="1" dirty="0"/>
              <a:t>Lichamelijke Opvoeding</a:t>
            </a:r>
          </a:p>
          <a:p>
            <a:pPr marL="0" indent="0">
              <a:buNone/>
            </a:pPr>
            <a:endParaRPr lang="nl-NL" sz="3600" dirty="0"/>
          </a:p>
          <a:p>
            <a:endParaRPr lang="nl-NL" sz="2400" dirty="0"/>
          </a:p>
        </p:txBody>
      </p:sp>
      <p:sp>
        <p:nvSpPr>
          <p:cNvPr id="4" name="Tekstvak 3"/>
          <p:cNvSpPr txBox="1"/>
          <p:nvPr/>
        </p:nvSpPr>
        <p:spPr>
          <a:xfrm>
            <a:off x="6754628" y="962377"/>
            <a:ext cx="502024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4400" b="1" dirty="0">
                <a:cs typeface="Calibri" panose="020F0502020204030204" pitchFamily="34" charset="0"/>
              </a:rPr>
              <a:t>Biologie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4400" b="1" dirty="0">
                <a:cs typeface="Calibri" panose="020F0502020204030204" pitchFamily="34" charset="0"/>
              </a:rPr>
              <a:t>Natuur-/scheikunde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4400" b="1" dirty="0">
                <a:cs typeface="Calibri" panose="020F0502020204030204" pitchFamily="34" charset="0"/>
              </a:rPr>
              <a:t>Rekenen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4400" b="1" dirty="0">
                <a:cs typeface="Calibri" panose="020F0502020204030204" pitchFamily="34" charset="0"/>
              </a:rPr>
              <a:t>Groen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4400" b="1" dirty="0">
                <a:cs typeface="Calibri" panose="020F0502020204030204" pitchFamily="34" charset="0"/>
              </a:rPr>
              <a:t>Infomedia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4400" b="1" dirty="0">
                <a:cs typeface="Calibri" panose="020F0502020204030204" pitchFamily="34" charset="0"/>
              </a:rPr>
              <a:t>Studieles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3200" dirty="0">
              <a:latin typeface="Source Sans Pro Light" panose="020B04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445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BB4D3DFC-8B40-8ED1-B673-17456DC28F8F}"/>
              </a:ext>
            </a:extLst>
          </p:cNvPr>
          <p:cNvSpPr/>
          <p:nvPr/>
        </p:nvSpPr>
        <p:spPr>
          <a:xfrm>
            <a:off x="6951083" y="-10837"/>
            <a:ext cx="1617785" cy="6858000"/>
          </a:xfrm>
          <a:prstGeom prst="rect">
            <a:avLst/>
          </a:prstGeom>
          <a:solidFill>
            <a:srgbClr val="F7B71F"/>
          </a:solidFill>
          <a:ln>
            <a:solidFill>
              <a:srgbClr val="F7B7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57B20D1C-7A50-A2BF-6C42-63DEF1495D31}"/>
              </a:ext>
            </a:extLst>
          </p:cNvPr>
          <p:cNvSpPr/>
          <p:nvPr/>
        </p:nvSpPr>
        <p:spPr>
          <a:xfrm>
            <a:off x="6598920" y="-10837"/>
            <a:ext cx="5600752" cy="1975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1B284D3E-05D8-7347-719A-58BD2307A8A4}"/>
              </a:ext>
            </a:extLst>
          </p:cNvPr>
          <p:cNvSpPr/>
          <p:nvPr/>
        </p:nvSpPr>
        <p:spPr>
          <a:xfrm>
            <a:off x="3050944" y="4411134"/>
            <a:ext cx="3045056" cy="2452285"/>
          </a:xfrm>
          <a:prstGeom prst="rect">
            <a:avLst/>
          </a:prstGeom>
          <a:solidFill>
            <a:srgbClr val="F7B71F"/>
          </a:solidFill>
          <a:ln>
            <a:solidFill>
              <a:srgbClr val="F7B7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F0209162-FBA4-0CC1-D77A-F17F12FEE144}"/>
              </a:ext>
            </a:extLst>
          </p:cNvPr>
          <p:cNvSpPr/>
          <p:nvPr/>
        </p:nvSpPr>
        <p:spPr>
          <a:xfrm>
            <a:off x="6100520" y="1964267"/>
            <a:ext cx="3045056" cy="2452285"/>
          </a:xfrm>
          <a:prstGeom prst="rect">
            <a:avLst/>
          </a:prstGeom>
          <a:solidFill>
            <a:srgbClr val="FF0774"/>
          </a:solidFill>
          <a:ln>
            <a:solidFill>
              <a:srgbClr val="FF07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EEE5A1F7-EDBE-174B-C6B1-7B0499B8FF02}"/>
              </a:ext>
            </a:extLst>
          </p:cNvPr>
          <p:cNvSpPr/>
          <p:nvPr/>
        </p:nvSpPr>
        <p:spPr>
          <a:xfrm>
            <a:off x="-13889" y="1975104"/>
            <a:ext cx="3054096" cy="2441448"/>
          </a:xfrm>
          <a:prstGeom prst="rect">
            <a:avLst/>
          </a:prstGeom>
          <a:solidFill>
            <a:srgbClr val="FF0774"/>
          </a:solidFill>
          <a:ln>
            <a:solidFill>
              <a:srgbClr val="FF07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13F9A722-C416-4CA0-9E81-3AB439623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6887" y="616350"/>
            <a:ext cx="7978227" cy="1062602"/>
          </a:xfrm>
        </p:spPr>
        <p:txBody>
          <a:bodyPr rtlCol="0">
            <a:normAutofit fontScale="90000"/>
          </a:bodyPr>
          <a:lstStyle/>
          <a:p>
            <a:pPr rtl="0"/>
            <a:r>
              <a:rPr lang="nl-NL" b="1" dirty="0">
                <a:solidFill>
                  <a:schemeClr val="tx1"/>
                </a:solidFill>
              </a:rPr>
              <a:t>Groen in de onderbouw, </a:t>
            </a:r>
            <a:br>
              <a:rPr lang="nl-NL" b="1" dirty="0">
                <a:solidFill>
                  <a:schemeClr val="tx1"/>
                </a:solidFill>
              </a:rPr>
            </a:br>
            <a:r>
              <a:rPr lang="nl-NL" b="1" dirty="0">
                <a:solidFill>
                  <a:schemeClr val="tx1"/>
                </a:solidFill>
              </a:rPr>
              <a:t>4 lessen per week</a:t>
            </a:r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4E6B8FC3-C6AB-4C05-AB1A-6A425F4371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64410" y="3248536"/>
            <a:ext cx="2517605" cy="987562"/>
          </a:xfrm>
        </p:spPr>
        <p:txBody>
          <a:bodyPr rtlCol="0"/>
          <a:lstStyle/>
          <a:p>
            <a:pPr rtl="0"/>
            <a:r>
              <a:rPr lang="nl-NL" sz="2400" b="1" dirty="0"/>
              <a:t>Hoe werkt het in de bloemenwinkel? </a:t>
            </a:r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6D905B54-BC78-4D3A-98A7-8BF350FAE60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64410" y="3205139"/>
            <a:ext cx="2517605" cy="45719"/>
          </a:xfrm>
        </p:spPr>
        <p:txBody>
          <a:bodyPr rtlCol="0"/>
          <a:lstStyle/>
          <a:p>
            <a:pPr rtl="0"/>
            <a:r>
              <a:rPr lang="nl-NL" sz="3200" dirty="0"/>
              <a:t>Bloem en vormgeving</a:t>
            </a:r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35D841AC-77B9-46F0-877E-EDFD058BCBF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9042" y="3248536"/>
            <a:ext cx="2517605" cy="888471"/>
          </a:xfrm>
        </p:spPr>
        <p:txBody>
          <a:bodyPr rtlCol="0"/>
          <a:lstStyle/>
          <a:p>
            <a:pPr rtl="0"/>
            <a:r>
              <a:rPr lang="nl-NL" sz="2400" b="1" dirty="0"/>
              <a:t>Het werken met en voor dieren</a:t>
            </a:r>
          </a:p>
          <a:p>
            <a:pPr rtl="0"/>
            <a:endParaRPr lang="nl-NL" dirty="0"/>
          </a:p>
        </p:txBody>
      </p:sp>
      <p:sp>
        <p:nvSpPr>
          <p:cNvPr id="20" name="Tijdelijke aanduiding voor tekst 19">
            <a:extLst>
              <a:ext uri="{FF2B5EF4-FFF2-40B4-BE49-F238E27FC236}">
                <a16:creationId xmlns:a16="http://schemas.microsoft.com/office/drawing/2014/main" id="{D20F164F-C51A-49BD-BCBB-07C7BED267C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59042" y="2379307"/>
            <a:ext cx="2517605" cy="484146"/>
          </a:xfrm>
        </p:spPr>
        <p:txBody>
          <a:bodyPr rtlCol="0"/>
          <a:lstStyle/>
          <a:p>
            <a:pPr rtl="0"/>
            <a:r>
              <a:rPr lang="nl-NL" sz="3200" dirty="0"/>
              <a:t>Dierhouderij</a:t>
            </a:r>
          </a:p>
        </p:txBody>
      </p:sp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F6997EE2-4A7E-42BA-A9A4-CA8914C6CA1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288925" y="5167572"/>
            <a:ext cx="2517605" cy="748036"/>
          </a:xfrm>
        </p:spPr>
        <p:txBody>
          <a:bodyPr rtlCol="0"/>
          <a:lstStyle/>
          <a:p>
            <a:pPr rtl="0"/>
            <a:r>
              <a:rPr lang="nl-NL" sz="2400" b="1" dirty="0"/>
              <a:t>Werken in de tuin.</a:t>
            </a:r>
            <a:br>
              <a:rPr lang="nl-NL" sz="2400" b="1" dirty="0"/>
            </a:br>
            <a:r>
              <a:rPr lang="nl-NL" sz="2400" b="1" dirty="0"/>
              <a:t>Het kweken van planten </a:t>
            </a:r>
          </a:p>
          <a:p>
            <a:pPr rtl="0"/>
            <a:endParaRPr lang="nl-NL" dirty="0"/>
          </a:p>
        </p:txBody>
      </p:sp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3604A973-1FC1-4BD3-A8B8-0C46262D77B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 rtlCol="0"/>
          <a:lstStyle/>
          <a:p>
            <a:pPr rtl="0"/>
            <a:r>
              <a:rPr lang="nl-NL" sz="3200" dirty="0"/>
              <a:t>Plant / groen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F71130C1-E2E7-4700-A220-231BB58349D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 rtlCol="0"/>
          <a:lstStyle/>
          <a:p>
            <a:pPr rtl="0"/>
            <a:r>
              <a:rPr lang="nl-NL" sz="2400" b="1" dirty="0"/>
              <a:t>Gezonde voe</a:t>
            </a:r>
            <a:r>
              <a:rPr lang="nl-NL" sz="2400" dirty="0"/>
              <a:t>ding </a:t>
            </a:r>
          </a:p>
          <a:p>
            <a:pPr rtl="0"/>
            <a:endParaRPr lang="nl-NL" dirty="0"/>
          </a:p>
        </p:txBody>
      </p:sp>
      <p:sp>
        <p:nvSpPr>
          <p:cNvPr id="24" name="Tijdelijke aanduiding voor tekst 23">
            <a:extLst>
              <a:ext uri="{FF2B5EF4-FFF2-40B4-BE49-F238E27FC236}">
                <a16:creationId xmlns:a16="http://schemas.microsoft.com/office/drawing/2014/main" id="{DDC5EC52-0B52-4D0E-B00E-8E5EF35BC9C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 rtlCol="0"/>
          <a:lstStyle/>
          <a:p>
            <a:pPr rtl="0"/>
            <a:r>
              <a:rPr lang="nl-NL" sz="3200" dirty="0"/>
              <a:t>Voeding</a:t>
            </a:r>
          </a:p>
        </p:txBody>
      </p:sp>
      <p:pic>
        <p:nvPicPr>
          <p:cNvPr id="7" name="Tijdelijke aanduiding voor afbeelding 6" descr="Afbeelding met bloem, plant&#10;&#10;Automatisch gegenereerde beschrijving">
            <a:extLst>
              <a:ext uri="{FF2B5EF4-FFF2-40B4-BE49-F238E27FC236}">
                <a16:creationId xmlns:a16="http://schemas.microsoft.com/office/drawing/2014/main" id="{BB4BACF4-261D-359C-BC7B-56B725DDB30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19594" r="19594"/>
          <a:stretch>
            <a:fillRect/>
          </a:stretch>
        </p:blipFill>
        <p:spPr/>
      </p:pic>
      <p:sp>
        <p:nvSpPr>
          <p:cNvPr id="36" name="Tijdelijke aanduiding voor afbeelding 35">
            <a:extLst>
              <a:ext uri="{FF2B5EF4-FFF2-40B4-BE49-F238E27FC236}">
                <a16:creationId xmlns:a16="http://schemas.microsoft.com/office/drawing/2014/main" id="{496E722E-4FD3-C04C-A74C-CBDD5C9A040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8" name="Tijdelijke aanduiding voor afbeelding 37">
            <a:extLst>
              <a:ext uri="{FF2B5EF4-FFF2-40B4-BE49-F238E27FC236}">
                <a16:creationId xmlns:a16="http://schemas.microsoft.com/office/drawing/2014/main" id="{7D597E15-C91F-CE4E-2796-2715EC7C48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40" name="Tijdelijke aanduiding voor afbeelding 39">
            <a:extLst>
              <a:ext uri="{FF2B5EF4-FFF2-40B4-BE49-F238E27FC236}">
                <a16:creationId xmlns:a16="http://schemas.microsoft.com/office/drawing/2014/main" id="{A2C5ED4F-0EEF-ED74-261E-B2119452AD0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56" name="Picture 4" descr="Tuinontwerp Breda | Dé hovenier uit Oosterhout">
            <a:extLst>
              <a:ext uri="{FF2B5EF4-FFF2-40B4-BE49-F238E27FC236}">
                <a16:creationId xmlns:a16="http://schemas.microsoft.com/office/drawing/2014/main" id="{38FF6C83-B93F-8509-3CB2-5AC8683AE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0" r="14830"/>
          <a:stretch>
            <a:fillRect/>
          </a:stretch>
        </p:blipFill>
        <p:spPr bwMode="auto">
          <a:xfrm>
            <a:off x="-13889" y="4414515"/>
            <a:ext cx="3061725" cy="2447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6" descr="Gezonde voeding, de basisprincipes - Groeisprong">
            <a:extLst>
              <a:ext uri="{FF2B5EF4-FFF2-40B4-BE49-F238E27FC236}">
                <a16:creationId xmlns:a16="http://schemas.microsoft.com/office/drawing/2014/main" id="{29873F05-91B3-C3CF-D6EB-50D1AE36A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6" r="14816"/>
          <a:stretch>
            <a:fillRect/>
          </a:stretch>
        </p:blipFill>
        <p:spPr bwMode="auto">
          <a:xfrm>
            <a:off x="6094424" y="4411133"/>
            <a:ext cx="3054096" cy="244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Tijdelijke aanduiding voor afbeelding 13" descr="Afbeelding met grond, zoogdier, buiten, stof&#10;&#10;Automatisch gegenereerde beschrijving">
            <a:extLst>
              <a:ext uri="{FF2B5EF4-FFF2-40B4-BE49-F238E27FC236}">
                <a16:creationId xmlns:a16="http://schemas.microsoft.com/office/drawing/2014/main" id="{3BE5A3C1-4157-0F63-3ED6-D22E673E9C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8311" r="8311"/>
          <a:stretch>
            <a:fillRect/>
          </a:stretch>
        </p:blipFill>
        <p:spPr>
          <a:xfrm>
            <a:off x="9130232" y="1969685"/>
            <a:ext cx="3054096" cy="244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0564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hoek 20">
            <a:extLst>
              <a:ext uri="{FF2B5EF4-FFF2-40B4-BE49-F238E27FC236}">
                <a16:creationId xmlns:a16="http://schemas.microsoft.com/office/drawing/2014/main" id="{EBB47D0E-F016-6F53-8CE1-7762A793A7BC}"/>
              </a:ext>
            </a:extLst>
          </p:cNvPr>
          <p:cNvSpPr/>
          <p:nvPr/>
        </p:nvSpPr>
        <p:spPr>
          <a:xfrm>
            <a:off x="1091" y="-22685"/>
            <a:ext cx="12215079" cy="3488328"/>
          </a:xfrm>
          <a:prstGeom prst="rect">
            <a:avLst/>
          </a:prstGeom>
          <a:solidFill>
            <a:srgbClr val="FF0774"/>
          </a:solidFill>
          <a:ln>
            <a:solidFill>
              <a:srgbClr val="FF07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tel 7">
            <a:extLst>
              <a:ext uri="{FF2B5EF4-FFF2-40B4-BE49-F238E27FC236}">
                <a16:creationId xmlns:a16="http://schemas.microsoft.com/office/drawing/2014/main" id="{48B8DD79-8283-C7F7-5701-C72E0EC4D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1141" y="90397"/>
            <a:ext cx="4952353" cy="1466055"/>
          </a:xfrm>
        </p:spPr>
        <p:txBody>
          <a:bodyPr rtlCol="0" anchor="t">
            <a:normAutofit/>
          </a:bodyPr>
          <a:lstStyle/>
          <a:p>
            <a:pPr algn="ctr" rtl="0"/>
            <a:r>
              <a:rPr lang="nl-NL" b="1" dirty="0">
                <a:solidFill>
                  <a:schemeClr val="tx1"/>
                </a:solidFill>
              </a:rPr>
              <a:t>Oriëntatie groen</a:t>
            </a:r>
            <a:br>
              <a:rPr lang="nl-NL" b="1" dirty="0">
                <a:solidFill>
                  <a:schemeClr val="tx1"/>
                </a:solidFill>
              </a:rPr>
            </a:br>
            <a:r>
              <a:rPr lang="nl-NL" b="1" dirty="0">
                <a:solidFill>
                  <a:schemeClr val="tx1"/>
                </a:solidFill>
              </a:rPr>
              <a:t>klas 1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B1FAD5CF-286A-6DEA-C9D3-BEB0D47051AA}"/>
              </a:ext>
            </a:extLst>
          </p:cNvPr>
          <p:cNvSpPr txBox="1">
            <a:spLocks/>
          </p:cNvSpPr>
          <p:nvPr/>
        </p:nvSpPr>
        <p:spPr>
          <a:xfrm>
            <a:off x="3890865" y="1760051"/>
            <a:ext cx="5022629" cy="10413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nl-N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solidFill>
                  <a:schemeClr val="bg1"/>
                </a:solidFill>
              </a:rPr>
              <a:t>Groen- en </a:t>
            </a:r>
            <a:r>
              <a:rPr lang="en-US" sz="3600" b="1" dirty="0" err="1">
                <a:solidFill>
                  <a:schemeClr val="bg1"/>
                </a:solidFill>
              </a:rPr>
              <a:t>plantlessen</a:t>
            </a:r>
            <a:endParaRPr lang="en-US" sz="3600" b="1" dirty="0">
              <a:solidFill>
                <a:schemeClr val="bg1"/>
              </a:solidFill>
            </a:endParaRPr>
          </a:p>
          <a:p>
            <a:pPr algn="ctr"/>
            <a:r>
              <a:rPr lang="en-US" sz="2000" b="1" i="1" dirty="0">
                <a:solidFill>
                  <a:schemeClr val="bg1"/>
                </a:solidFill>
              </a:rPr>
              <a:t>Wat </a:t>
            </a:r>
            <a:r>
              <a:rPr lang="en-US" sz="2000" b="1" i="1" dirty="0" err="1">
                <a:solidFill>
                  <a:schemeClr val="bg1"/>
                </a:solidFill>
              </a:rPr>
              <a:t>komt</a:t>
            </a:r>
            <a:r>
              <a:rPr lang="en-US" sz="2000" b="1" i="1" dirty="0">
                <a:solidFill>
                  <a:schemeClr val="bg1"/>
                </a:solidFill>
              </a:rPr>
              <a:t> er </a:t>
            </a:r>
            <a:r>
              <a:rPr lang="en-US" sz="2000" b="1" i="1" dirty="0" err="1">
                <a:solidFill>
                  <a:schemeClr val="bg1"/>
                </a:solidFill>
              </a:rPr>
              <a:t>allemaal</a:t>
            </a:r>
            <a:r>
              <a:rPr lang="en-US" sz="2000" b="1" i="1" dirty="0">
                <a:solidFill>
                  <a:schemeClr val="bg1"/>
                </a:solidFill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</a:rPr>
              <a:t>bij</a:t>
            </a:r>
            <a:r>
              <a:rPr lang="en-US" sz="2000" b="1" i="1" dirty="0">
                <a:solidFill>
                  <a:schemeClr val="bg1"/>
                </a:solidFill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</a:rPr>
              <a:t>kijken</a:t>
            </a:r>
            <a:endParaRPr lang="en-US" sz="2000" b="1" i="1" dirty="0">
              <a:solidFill>
                <a:schemeClr val="bg1"/>
              </a:solidFill>
            </a:endParaRPr>
          </a:p>
        </p:txBody>
      </p:sp>
      <p:sp>
        <p:nvSpPr>
          <p:cNvPr id="13" name="Pijl: vijfhoek 12">
            <a:extLst>
              <a:ext uri="{FF2B5EF4-FFF2-40B4-BE49-F238E27FC236}">
                <a16:creationId xmlns:a16="http://schemas.microsoft.com/office/drawing/2014/main" id="{B958C6E8-29EB-76EA-DCD1-186D68081EB0}"/>
              </a:ext>
            </a:extLst>
          </p:cNvPr>
          <p:cNvSpPr/>
          <p:nvPr/>
        </p:nvSpPr>
        <p:spPr>
          <a:xfrm>
            <a:off x="4147456" y="3083138"/>
            <a:ext cx="3867150" cy="695325"/>
          </a:xfrm>
          <a:prstGeom prst="homePlate">
            <a:avLst/>
          </a:prstGeom>
          <a:solidFill>
            <a:srgbClr val="F7B71F"/>
          </a:solidFill>
          <a:ln w="57150">
            <a:solidFill>
              <a:srgbClr val="FF07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5C596BFA-91B6-E190-4354-9B3BAAAEF947}"/>
              </a:ext>
            </a:extLst>
          </p:cNvPr>
          <p:cNvSpPr txBox="1"/>
          <p:nvPr/>
        </p:nvSpPr>
        <p:spPr>
          <a:xfrm>
            <a:off x="4276859" y="3075057"/>
            <a:ext cx="36382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solidFill>
                  <a:schemeClr val="bg1"/>
                </a:solidFill>
              </a:rPr>
              <a:t>Praktisch werken </a:t>
            </a:r>
          </a:p>
          <a:p>
            <a:pPr algn="ctr"/>
            <a:r>
              <a:rPr lang="nl-NL" sz="2000" b="1" i="1" dirty="0">
                <a:solidFill>
                  <a:schemeClr val="bg1"/>
                </a:solidFill>
              </a:rPr>
              <a:t>Leren door het te doen</a:t>
            </a:r>
          </a:p>
        </p:txBody>
      </p:sp>
      <p:sp>
        <p:nvSpPr>
          <p:cNvPr id="15" name="Pijl: vijfhoek 14">
            <a:extLst>
              <a:ext uri="{FF2B5EF4-FFF2-40B4-BE49-F238E27FC236}">
                <a16:creationId xmlns:a16="http://schemas.microsoft.com/office/drawing/2014/main" id="{7921E14F-7E96-9F03-A17D-BA83E2873AD7}"/>
              </a:ext>
            </a:extLst>
          </p:cNvPr>
          <p:cNvSpPr/>
          <p:nvPr/>
        </p:nvSpPr>
        <p:spPr>
          <a:xfrm>
            <a:off x="4136541" y="4012356"/>
            <a:ext cx="3867149" cy="923330"/>
          </a:xfrm>
          <a:prstGeom prst="homePlate">
            <a:avLst/>
          </a:prstGeom>
          <a:solidFill>
            <a:srgbClr val="F7B71F"/>
          </a:solidFill>
          <a:ln w="57150">
            <a:solidFill>
              <a:srgbClr val="FF07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Pijl: vijfhoek 15">
            <a:extLst>
              <a:ext uri="{FF2B5EF4-FFF2-40B4-BE49-F238E27FC236}">
                <a16:creationId xmlns:a16="http://schemas.microsoft.com/office/drawing/2014/main" id="{24787615-281E-BC93-3948-AC8127CC9714}"/>
              </a:ext>
            </a:extLst>
          </p:cNvPr>
          <p:cNvSpPr/>
          <p:nvPr/>
        </p:nvSpPr>
        <p:spPr>
          <a:xfrm>
            <a:off x="4136541" y="5248012"/>
            <a:ext cx="3867149" cy="695325"/>
          </a:xfrm>
          <a:prstGeom prst="homePlate">
            <a:avLst/>
          </a:prstGeom>
          <a:solidFill>
            <a:srgbClr val="F7B71F"/>
          </a:solidFill>
          <a:ln w="57150">
            <a:solidFill>
              <a:srgbClr val="FF07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b="1" dirty="0">
                <a:solidFill>
                  <a:schemeClr val="bg1"/>
                </a:solidFill>
              </a:rPr>
              <a:t>Doorlopende leerlijn van klas 1 naar klas 4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D227610B-2FA4-98C4-A62A-8154A3C08FF9}"/>
              </a:ext>
            </a:extLst>
          </p:cNvPr>
          <p:cNvSpPr txBox="1"/>
          <p:nvPr/>
        </p:nvSpPr>
        <p:spPr>
          <a:xfrm>
            <a:off x="4147456" y="3946850"/>
            <a:ext cx="37676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solidFill>
                  <a:schemeClr val="bg1"/>
                </a:solidFill>
              </a:rPr>
              <a:t>Werken op de schooltuinen</a:t>
            </a:r>
          </a:p>
          <a:p>
            <a:pPr algn="ctr"/>
            <a:r>
              <a:rPr lang="nl-NL" sz="2000" b="1" dirty="0">
                <a:solidFill>
                  <a:schemeClr val="bg1"/>
                </a:solidFill>
              </a:rPr>
              <a:t>Werken in de kassen</a:t>
            </a:r>
          </a:p>
          <a:p>
            <a:pPr algn="ctr"/>
            <a:r>
              <a:rPr lang="nl-NL" sz="2000" b="1">
                <a:solidFill>
                  <a:schemeClr val="bg1"/>
                </a:solidFill>
              </a:rPr>
              <a:t>Samenwerken</a:t>
            </a:r>
            <a:endParaRPr lang="nl-NL" sz="2000" b="1" dirty="0">
              <a:solidFill>
                <a:schemeClr val="bg1"/>
              </a:solidFill>
            </a:endParaRPr>
          </a:p>
        </p:txBody>
      </p:sp>
      <p:pic>
        <p:nvPicPr>
          <p:cNvPr id="18" name="Picture 4" descr="100 Jaar Schooltuinieren | Natuurstad">
            <a:extLst>
              <a:ext uri="{FF2B5EF4-FFF2-40B4-BE49-F238E27FC236}">
                <a16:creationId xmlns:a16="http://schemas.microsoft.com/office/drawing/2014/main" id="{6A8F0518-0902-C6D3-A7C8-DE4981969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0" r="29420"/>
          <a:stretch>
            <a:fillRect/>
          </a:stretch>
        </p:blipFill>
        <p:spPr bwMode="auto">
          <a:xfrm>
            <a:off x="123160" y="398465"/>
            <a:ext cx="3837981" cy="606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>
            <a:extLst>
              <a:ext uri="{FF2B5EF4-FFF2-40B4-BE49-F238E27FC236}">
                <a16:creationId xmlns:a16="http://schemas.microsoft.com/office/drawing/2014/main" id="{0AC69FDE-C141-B9D6-E15B-5F0E52C4A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494" y="235906"/>
            <a:ext cx="3088973" cy="249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" descr="Profiel 1 Groene Productie - Lesmateriaal - Wikiwijs">
            <a:extLst>
              <a:ext uri="{FF2B5EF4-FFF2-40B4-BE49-F238E27FC236}">
                <a16:creationId xmlns:a16="http://schemas.microsoft.com/office/drawing/2014/main" id="{E4F230C9-C5BD-6BC7-B715-FE7C5A6FF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494" y="3004997"/>
            <a:ext cx="1947339" cy="335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34176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44F41646-7D04-5DDC-CBC8-DDB16CFB07F8}"/>
              </a:ext>
            </a:extLst>
          </p:cNvPr>
          <p:cNvSpPr/>
          <p:nvPr/>
        </p:nvSpPr>
        <p:spPr>
          <a:xfrm>
            <a:off x="0" y="-10837"/>
            <a:ext cx="6951016" cy="5856421"/>
          </a:xfrm>
          <a:prstGeom prst="rect">
            <a:avLst/>
          </a:prstGeom>
          <a:solidFill>
            <a:srgbClr val="FF0774"/>
          </a:solidFill>
          <a:ln>
            <a:solidFill>
              <a:srgbClr val="FF07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ADC46E9F-49CB-2965-3B7D-3A84CE03287A}"/>
              </a:ext>
            </a:extLst>
          </p:cNvPr>
          <p:cNvSpPr/>
          <p:nvPr/>
        </p:nvSpPr>
        <p:spPr>
          <a:xfrm>
            <a:off x="6096000" y="-21723"/>
            <a:ext cx="2419342" cy="5878154"/>
          </a:xfrm>
          <a:prstGeom prst="rect">
            <a:avLst/>
          </a:prstGeom>
          <a:solidFill>
            <a:srgbClr val="F7B71F"/>
          </a:solidFill>
          <a:ln>
            <a:solidFill>
              <a:srgbClr val="F7B7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DBF94FC1-50F4-C495-95D2-5CE2555C2AFA}"/>
              </a:ext>
            </a:extLst>
          </p:cNvPr>
          <p:cNvSpPr/>
          <p:nvPr/>
        </p:nvSpPr>
        <p:spPr>
          <a:xfrm>
            <a:off x="0" y="-61101"/>
            <a:ext cx="12192000" cy="114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3BE52921-898C-4569-9D8A-F1C5E0ABE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8400" y="152183"/>
            <a:ext cx="4775200" cy="753243"/>
          </a:xfrm>
        </p:spPr>
        <p:txBody>
          <a:bodyPr rtlCol="0" anchor="t">
            <a:normAutofit/>
          </a:bodyPr>
          <a:lstStyle/>
          <a:p>
            <a:pPr algn="ctr" rtl="0"/>
            <a:r>
              <a:rPr lang="nl-NL" b="1" dirty="0">
                <a:solidFill>
                  <a:schemeClr val="tx1"/>
                </a:solidFill>
              </a:rPr>
              <a:t>Dierhouderij klas 1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7799E9DA-14A2-8AFF-B447-FEB39058644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42656" y="1314604"/>
            <a:ext cx="4640944" cy="1146921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‘’Het </a:t>
            </a:r>
            <a:r>
              <a:rPr lang="en-US" sz="3600" dirty="0" err="1"/>
              <a:t>werken</a:t>
            </a:r>
            <a:r>
              <a:rPr lang="en-US" sz="3600" dirty="0"/>
              <a:t> met en </a:t>
            </a:r>
            <a:r>
              <a:rPr lang="en-US" sz="3600" dirty="0" err="1"/>
              <a:t>voor</a:t>
            </a:r>
            <a:r>
              <a:rPr lang="en-US" sz="3600" dirty="0"/>
              <a:t> </a:t>
            </a:r>
            <a:r>
              <a:rPr lang="en-US" sz="3600" dirty="0" err="1"/>
              <a:t>dieren</a:t>
            </a:r>
            <a:r>
              <a:rPr lang="en-US" sz="3600" dirty="0"/>
              <a:t>’’</a:t>
            </a:r>
          </a:p>
        </p:txBody>
      </p:sp>
      <p:pic>
        <p:nvPicPr>
          <p:cNvPr id="5" name="Tijdelijke aanduiding voor afbeelding 4" descr="Afbeelding met kop, zoogdier&#10;&#10;Automatisch gegenereerde beschrijving">
            <a:extLst>
              <a:ext uri="{FF2B5EF4-FFF2-40B4-BE49-F238E27FC236}">
                <a16:creationId xmlns:a16="http://schemas.microsoft.com/office/drawing/2014/main" id="{AC782025-D565-4EBA-19CA-593995D51646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4"/>
          <a:srcRect l="7150" r="9805"/>
          <a:stretch/>
        </p:blipFill>
        <p:spPr>
          <a:xfrm>
            <a:off x="8483600" y="10"/>
            <a:ext cx="3708400" cy="5856421"/>
          </a:xfrm>
          <a:noFill/>
        </p:spPr>
      </p:pic>
      <p:pic>
        <p:nvPicPr>
          <p:cNvPr id="13" name="Tijdelijke aanduiding voor afbeelding 12" descr="Afbeelding met boom, vogel, buiten, hoendervogel&#10;&#10;Automatisch gegenereerde beschrijving">
            <a:extLst>
              <a:ext uri="{FF2B5EF4-FFF2-40B4-BE49-F238E27FC236}">
                <a16:creationId xmlns:a16="http://schemas.microsoft.com/office/drawing/2014/main" id="{BBE138E1-4EC9-3342-7883-02DA30763266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/>
          <a:srcRect l="7142" r="7142"/>
          <a:stretch>
            <a:fillRect/>
          </a:stretch>
        </p:blipFill>
        <p:spPr/>
      </p:pic>
      <p:sp>
        <p:nvSpPr>
          <p:cNvPr id="14" name="Pijl: vijfhoek 13">
            <a:extLst>
              <a:ext uri="{FF2B5EF4-FFF2-40B4-BE49-F238E27FC236}">
                <a16:creationId xmlns:a16="http://schemas.microsoft.com/office/drawing/2014/main" id="{4190B60D-E1A8-F773-8AED-A56D2BAD5E71}"/>
              </a:ext>
            </a:extLst>
          </p:cNvPr>
          <p:cNvSpPr/>
          <p:nvPr/>
        </p:nvSpPr>
        <p:spPr>
          <a:xfrm>
            <a:off x="4284662" y="3143250"/>
            <a:ext cx="3867150" cy="695325"/>
          </a:xfrm>
          <a:prstGeom prst="homePlate">
            <a:avLst/>
          </a:prstGeom>
          <a:solidFill>
            <a:srgbClr val="F7B71F"/>
          </a:solidFill>
          <a:ln w="57150">
            <a:solidFill>
              <a:srgbClr val="FF07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DD9D253C-A91E-15C8-225D-A52CCC6F0676}"/>
              </a:ext>
            </a:extLst>
          </p:cNvPr>
          <p:cNvSpPr txBox="1"/>
          <p:nvPr/>
        </p:nvSpPr>
        <p:spPr>
          <a:xfrm>
            <a:off x="4207668" y="3143250"/>
            <a:ext cx="38671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solidFill>
                  <a:schemeClr val="bg1"/>
                </a:solidFill>
              </a:rPr>
              <a:t>Praktisch: o.a. het hanteren en de verzorging van dieren </a:t>
            </a:r>
          </a:p>
        </p:txBody>
      </p:sp>
      <p:sp>
        <p:nvSpPr>
          <p:cNvPr id="17" name="Pijl: vijfhoek 16">
            <a:extLst>
              <a:ext uri="{FF2B5EF4-FFF2-40B4-BE49-F238E27FC236}">
                <a16:creationId xmlns:a16="http://schemas.microsoft.com/office/drawing/2014/main" id="{B059F60C-37E6-BFAE-718C-95AD037A92EF}"/>
              </a:ext>
            </a:extLst>
          </p:cNvPr>
          <p:cNvSpPr/>
          <p:nvPr/>
        </p:nvSpPr>
        <p:spPr>
          <a:xfrm>
            <a:off x="4284662" y="4001571"/>
            <a:ext cx="3867149" cy="695325"/>
          </a:xfrm>
          <a:prstGeom prst="homePlate">
            <a:avLst/>
          </a:prstGeom>
          <a:solidFill>
            <a:srgbClr val="FF0774"/>
          </a:solidFill>
          <a:ln w="57150">
            <a:solidFill>
              <a:srgbClr val="F7B7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7B09549F-02BA-734E-E19F-7EF69AE08DB6}"/>
              </a:ext>
            </a:extLst>
          </p:cNvPr>
          <p:cNvSpPr txBox="1"/>
          <p:nvPr/>
        </p:nvSpPr>
        <p:spPr>
          <a:xfrm>
            <a:off x="4284662" y="3990724"/>
            <a:ext cx="370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/>
              <a:t>Doorlopende leerlijn van klas 1 naar klas 4</a:t>
            </a:r>
          </a:p>
        </p:txBody>
      </p:sp>
      <p:sp>
        <p:nvSpPr>
          <p:cNvPr id="19" name="Pijl: vijfhoek 18">
            <a:extLst>
              <a:ext uri="{FF2B5EF4-FFF2-40B4-BE49-F238E27FC236}">
                <a16:creationId xmlns:a16="http://schemas.microsoft.com/office/drawing/2014/main" id="{1E4784C8-92F0-00E3-BA33-F4137F721C59}"/>
              </a:ext>
            </a:extLst>
          </p:cNvPr>
          <p:cNvSpPr/>
          <p:nvPr/>
        </p:nvSpPr>
        <p:spPr>
          <a:xfrm>
            <a:off x="4284662" y="4849296"/>
            <a:ext cx="3867149" cy="695325"/>
          </a:xfrm>
          <a:prstGeom prst="homePlate">
            <a:avLst/>
          </a:prstGeom>
          <a:solidFill>
            <a:srgbClr val="F7B71F"/>
          </a:solidFill>
          <a:ln w="57150">
            <a:solidFill>
              <a:srgbClr val="FF07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CB8F9C3D-AE78-B96F-21EA-934A3F247D7B}"/>
              </a:ext>
            </a:extLst>
          </p:cNvPr>
          <p:cNvSpPr txBox="1"/>
          <p:nvPr/>
        </p:nvSpPr>
        <p:spPr>
          <a:xfrm>
            <a:off x="4124131" y="4830067"/>
            <a:ext cx="3950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solidFill>
                  <a:schemeClr val="bg1"/>
                </a:solidFill>
              </a:rPr>
              <a:t>In samenwerking met klasgenoten werken met dieren 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DA8E403D-6D6E-D637-D6D3-CD078ADEE039}"/>
              </a:ext>
            </a:extLst>
          </p:cNvPr>
          <p:cNvSpPr/>
          <p:nvPr/>
        </p:nvSpPr>
        <p:spPr>
          <a:xfrm>
            <a:off x="0" y="5856431"/>
            <a:ext cx="12192000" cy="11469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991760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A92956163E9D945BD89CA13005D19DF" ma:contentTypeVersion="2" ma:contentTypeDescription="Een nieuw document maken." ma:contentTypeScope="" ma:versionID="dcfff45c8c222fa396fea0710a9be4c4">
  <xsd:schema xmlns:xsd="http://www.w3.org/2001/XMLSchema" xmlns:xs="http://www.w3.org/2001/XMLSchema" xmlns:p="http://schemas.microsoft.com/office/2006/metadata/properties" xmlns:ns2="b8ce9f63-cf12-4ffe-975d-2a33d921e41f" targetNamespace="http://schemas.microsoft.com/office/2006/metadata/properties" ma:root="true" ma:fieldsID="72ce9caae88fbbe4310995d804f69770" ns2:_="">
    <xsd:import namespace="b8ce9f63-cf12-4ffe-975d-2a33d921e4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ce9f63-cf12-4ffe-975d-2a33d921e4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CC68D6D-78D7-4F2D-98F6-4C195EBADD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ce9f63-cf12-4ffe-975d-2a33d921e4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4DE75A5-930B-4567-A01B-8A20F08DFA4A}">
  <ds:schemaRefs>
    <ds:schemaRef ds:uri="http://schemas.microsoft.com/office/2006/documentManagement/types"/>
    <ds:schemaRef ds:uri="http://purl.org/dc/terms/"/>
    <ds:schemaRef ds:uri="http://schemas.microsoft.com/office/2006/metadata/properties"/>
    <ds:schemaRef ds:uri="http://purl.org/dc/dcmitype/"/>
    <ds:schemaRef ds:uri="http://purl.org/dc/elements/1.1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b8ce9f63-cf12-4ffe-975d-2a33d921e41f"/>
  </ds:schemaRefs>
</ds:datastoreItem>
</file>

<file path=customXml/itemProps3.xml><?xml version="1.0" encoding="utf-8"?>
<ds:datastoreItem xmlns:ds="http://schemas.openxmlformats.org/officeDocument/2006/customXml" ds:itemID="{A5808FCD-19D6-44D9-858E-F00A346C3F4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1916</TotalTime>
  <Words>983</Words>
  <Application>Microsoft Office PowerPoint</Application>
  <PresentationFormat>Breedbeeld</PresentationFormat>
  <Paragraphs>175</Paragraphs>
  <Slides>31</Slides>
  <Notes>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31</vt:i4>
      </vt:variant>
    </vt:vector>
  </HeadingPairs>
  <TitlesOfParts>
    <vt:vector size="37" baseType="lpstr">
      <vt:lpstr>Arial</vt:lpstr>
      <vt:lpstr>Calibri</vt:lpstr>
      <vt:lpstr>Calibri Light</vt:lpstr>
      <vt:lpstr>Source Sans Pro</vt:lpstr>
      <vt:lpstr>Source Sans Pro Light</vt:lpstr>
      <vt:lpstr>Kantoorthema</vt:lpstr>
      <vt:lpstr>Voorlichting ouder(s)/ verzorger(s) van leerlingen uit</vt:lpstr>
      <vt:lpstr>Voorstellen</vt:lpstr>
      <vt:lpstr>Het schoolgebouw</vt:lpstr>
      <vt:lpstr>Wie/wat zijn wij?</vt:lpstr>
      <vt:lpstr>Waar komen onze leerlingen vandaan</vt:lpstr>
      <vt:lpstr>Lessen leerjaar 1 </vt:lpstr>
      <vt:lpstr>Groen in de onderbouw,  4 lessen per week</vt:lpstr>
      <vt:lpstr>Oriëntatie groen klas 1</vt:lpstr>
      <vt:lpstr>Dierhouderij klas 1</vt:lpstr>
      <vt:lpstr>Bloem en vormgeving klas 1</vt:lpstr>
      <vt:lpstr>Voeding klas 1</vt:lpstr>
      <vt:lpstr>Actief en zelfstandig leren, maar ook vakoverstijgend bezig zijn</vt:lpstr>
      <vt:lpstr>PowerPoint-presentatie</vt:lpstr>
      <vt:lpstr>Activiteiten door de jaren heen </vt:lpstr>
      <vt:lpstr>Uitstroom 2022</vt:lpstr>
      <vt:lpstr>Na de basisschool</vt:lpstr>
      <vt:lpstr>VMBO GROEN Castricum</vt:lpstr>
      <vt:lpstr>VMBO GROEN Castricum</vt:lpstr>
      <vt:lpstr>VMBO GROEN Castricum</vt:lpstr>
      <vt:lpstr>VMBO TL en onze leerlingen</vt:lpstr>
      <vt:lpstr>Aanmelding</vt:lpstr>
      <vt:lpstr>Plaatsingscommissie</vt:lpstr>
      <vt:lpstr>Taak plaatsingscommissie</vt:lpstr>
      <vt:lpstr>Start leerjaar 1</vt:lpstr>
      <vt:lpstr>De regels van het Vonk Castricum</vt:lpstr>
      <vt:lpstr>PowerPoint-presentatie</vt:lpstr>
      <vt:lpstr>Rapport</vt:lpstr>
      <vt:lpstr>Excellente school</vt:lpstr>
      <vt:lpstr>Geen leerlingenstop leerjaar 1</vt:lpstr>
      <vt:lpstr>Belangrijke websites</vt:lpstr>
      <vt:lpstr>Algemene informatie</vt:lpstr>
    </vt:vector>
  </TitlesOfParts>
  <Company>Clusius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Ingrid Zoon</dc:creator>
  <cp:lastModifiedBy>Marcel Jobse</cp:lastModifiedBy>
  <cp:revision>166</cp:revision>
  <dcterms:created xsi:type="dcterms:W3CDTF">2018-10-09T09:54:18Z</dcterms:created>
  <dcterms:modified xsi:type="dcterms:W3CDTF">2022-11-02T05:44:48Z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0x010100BA92956163E9D945BD89CA13005D19DF</vt:lpwstr>
  </property>
</Properties>
</file>