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98" r:id="rId5"/>
    <p:sldId id="2609" r:id="rId6"/>
    <p:sldId id="2565" r:id="rId7"/>
    <p:sldId id="2626" r:id="rId8"/>
    <p:sldId id="2627" r:id="rId9"/>
    <p:sldId id="2625" r:id="rId10"/>
    <p:sldId id="2611" r:id="rId11"/>
    <p:sldId id="2612" r:id="rId12"/>
    <p:sldId id="2602" r:id="rId13"/>
    <p:sldId id="2624" r:id="rId14"/>
    <p:sldId id="2607" r:id="rId15"/>
    <p:sldId id="2601" r:id="rId16"/>
    <p:sldId id="2638" r:id="rId17"/>
    <p:sldId id="2632" r:id="rId18"/>
    <p:sldId id="2633" r:id="rId19"/>
    <p:sldId id="2631" r:id="rId20"/>
    <p:sldId id="2639" r:id="rId21"/>
    <p:sldId id="2634" r:id="rId22"/>
    <p:sldId id="2636" r:id="rId23"/>
    <p:sldId id="2640" r:id="rId24"/>
    <p:sldId id="2641" r:id="rId25"/>
    <p:sldId id="2606" r:id="rId2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26"/>
    <a:srgbClr val="5DAAB0"/>
    <a:srgbClr val="3B7579"/>
    <a:srgbClr val="AAD3D6"/>
    <a:srgbClr val="418287"/>
    <a:srgbClr val="DFE3E9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 snapToGrid="0" snapToObjects="1" showGuides="1">
      <p:cViewPr varScale="1">
        <p:scale>
          <a:sx n="54" d="100"/>
          <a:sy n="54" d="100"/>
        </p:scale>
        <p:origin x="40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lotte Jansen" userId="33197aea-8b9a-47dd-aff0-6bf38dddf3fe" providerId="ADAL" clId="{EB69DA82-7943-4D33-89FE-FF1E9D67F1A5}"/>
    <pc:docChg chg="custSel modSld">
      <pc:chgData name="Liselotte Jansen" userId="33197aea-8b9a-47dd-aff0-6bf38dddf3fe" providerId="ADAL" clId="{EB69DA82-7943-4D33-89FE-FF1E9D67F1A5}" dt="2024-01-16T14:05:05.494" v="517" actId="115"/>
      <pc:docMkLst>
        <pc:docMk/>
      </pc:docMkLst>
      <pc:sldChg chg="modNotesTx">
        <pc:chgData name="Liselotte Jansen" userId="33197aea-8b9a-47dd-aff0-6bf38dddf3fe" providerId="ADAL" clId="{EB69DA82-7943-4D33-89FE-FF1E9D67F1A5}" dt="2024-01-16T12:52:36.332" v="381" actId="20577"/>
        <pc:sldMkLst>
          <pc:docMk/>
          <pc:sldMk cId="429917605" sldId="2565"/>
        </pc:sldMkLst>
      </pc:sldChg>
      <pc:sldChg chg="modSp mod">
        <pc:chgData name="Liselotte Jansen" userId="33197aea-8b9a-47dd-aff0-6bf38dddf3fe" providerId="ADAL" clId="{EB69DA82-7943-4D33-89FE-FF1E9D67F1A5}" dt="2024-01-16T14:05:05.494" v="517" actId="115"/>
        <pc:sldMkLst>
          <pc:docMk/>
          <pc:sldMk cId="862150905" sldId="2601"/>
        </pc:sldMkLst>
        <pc:spChg chg="mod">
          <ac:chgData name="Liselotte Jansen" userId="33197aea-8b9a-47dd-aff0-6bf38dddf3fe" providerId="ADAL" clId="{EB69DA82-7943-4D33-89FE-FF1E9D67F1A5}" dt="2024-01-16T14:05:05.494" v="517" actId="115"/>
          <ac:spMkLst>
            <pc:docMk/>
            <pc:sldMk cId="862150905" sldId="2601"/>
            <ac:spMk id="5" creationId="{9921D8B0-8060-3F0B-E3B3-5EF6AFB70713}"/>
          </ac:spMkLst>
        </pc:spChg>
      </pc:sldChg>
      <pc:sldChg chg="modNotesTx">
        <pc:chgData name="Liselotte Jansen" userId="33197aea-8b9a-47dd-aff0-6bf38dddf3fe" providerId="ADAL" clId="{EB69DA82-7943-4D33-89FE-FF1E9D67F1A5}" dt="2024-01-16T12:46:26.624" v="336" actId="20577"/>
        <pc:sldMkLst>
          <pc:docMk/>
          <pc:sldMk cId="562253463" sldId="2609"/>
        </pc:sldMkLst>
      </pc:sldChg>
      <pc:sldChg chg="modNotesTx">
        <pc:chgData name="Liselotte Jansen" userId="33197aea-8b9a-47dd-aff0-6bf38dddf3fe" providerId="ADAL" clId="{EB69DA82-7943-4D33-89FE-FF1E9D67F1A5}" dt="2024-01-16T12:58:00.542" v="514" actId="20577"/>
        <pc:sldMkLst>
          <pc:docMk/>
          <pc:sldMk cId="3858186986" sldId="2611"/>
        </pc:sldMkLst>
      </pc:sldChg>
      <pc:sldChg chg="modSp mod modNotesTx">
        <pc:chgData name="Liselotte Jansen" userId="33197aea-8b9a-47dd-aff0-6bf38dddf3fe" providerId="ADAL" clId="{EB69DA82-7943-4D33-89FE-FF1E9D67F1A5}" dt="2024-01-16T12:42:42.712" v="96" actId="20577"/>
        <pc:sldMkLst>
          <pc:docMk/>
          <pc:sldMk cId="4172359063" sldId="2627"/>
        </pc:sldMkLst>
        <pc:spChg chg="mod">
          <ac:chgData name="Liselotte Jansen" userId="33197aea-8b9a-47dd-aff0-6bf38dddf3fe" providerId="ADAL" clId="{EB69DA82-7943-4D33-89FE-FF1E9D67F1A5}" dt="2024-01-16T12:36:30.703" v="7" actId="20577"/>
          <ac:spMkLst>
            <pc:docMk/>
            <pc:sldMk cId="4172359063" sldId="2627"/>
            <ac:spMk id="2" creationId="{F113A2AC-6416-2725-F893-1A95612EB9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16-1-2024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16-1-2024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13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17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Informatie op de </a:t>
            </a:r>
            <a:r>
              <a:rPr lang="nl-NL" dirty="0" err="1"/>
              <a:t>opendag</a:t>
            </a:r>
            <a:endParaRPr lang="nl-NL" dirty="0"/>
          </a:p>
          <a:p>
            <a:r>
              <a:rPr lang="nl-NL" dirty="0"/>
              <a:t>VN na aanmelding informatieavond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07770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Mentor spil in het web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3596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Huiswerk niet op school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7749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Ouders datum in hun agenda zetten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2817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Noemen dat er altijd plek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350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dubbel advies plaatsen in hoogste leerweg</a:t>
            </a:r>
          </a:p>
          <a:p>
            <a:r>
              <a:rPr lang="nl-NL" dirty="0"/>
              <a:t>VN: aanmelden bij Vonk, daarna info avond – daarna aanmelden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19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3331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Is er een onderbouwfeest?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20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389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/>
              <a:t>Presentatie over onze school – leerjaren – leerwegen – profiel Groen ( voor het duidelijke verhaal van leerjaar 1 t/m mbo)</a:t>
            </a:r>
          </a:p>
          <a:p>
            <a:r>
              <a:rPr lang="nl-NL" dirty="0"/>
              <a:t>Presentatie over aanmelding en plaatsing</a:t>
            </a:r>
          </a:p>
          <a:p>
            <a:r>
              <a:rPr lang="nl-NL" dirty="0"/>
              <a:t>Vragen aan het einde van de presentatie – aanwezigheid team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73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Soorten onderwijs</a:t>
            </a:r>
          </a:p>
          <a:p>
            <a:r>
              <a:rPr lang="nl-NL" dirty="0"/>
              <a:t>Binnen het vmbo 4 leerwegen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13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9178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 leerjaar 2 definitieve leerweg</a:t>
            </a:r>
          </a:p>
          <a:p>
            <a:r>
              <a:rPr lang="nl-NL" dirty="0"/>
              <a:t>Leerjaar 3 kiezen voor een vak extra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5141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72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Regionale functie – profiel Groen</a:t>
            </a:r>
          </a:p>
          <a:p>
            <a:r>
              <a:rPr lang="nl-NL" dirty="0"/>
              <a:t>Vonk bus: wettelijke bepaling; voor alle leerlingen vervoer regelen is niet mogelijk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6201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87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87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22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348185" y="5894772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file:////Users/Liselotte/Library/Group%20Containers/UBF8T346G9.ms/WebArchiveCopyPasteTempFiles/com.microsoft.Word/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file:////Users/Liselotte/Library/Group%20Containers/UBF8T346G9.ms/WebArchiveCopyPasteTempFiles/com.microsoft.Word/1" TargetMode="External"/><Relationship Id="rId9" Type="http://schemas.openxmlformats.org/officeDocument/2006/relationships/image" Target="file:////Users/Liselotte/Library/Group%20Containers/UBF8T346G9.ms/WebArchiveCopyPasteTempFiles/com.microsoft.Word/online-profiel-groen-keuze-het-groene-machinepark-ws.jpg%3fwidth=64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mbo.nl/" TargetMode="External"/><Relationship Id="rId3" Type="http://schemas.openxmlformats.org/officeDocument/2006/relationships/image" Target="../media/image30.jfif"/><Relationship Id="rId7" Type="http://schemas.openxmlformats.org/officeDocument/2006/relationships/hyperlink" Target="http://www.scholenopdekaart.nl/" TargetMode="External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www.vonknh.nl/" TargetMode="External"/><Relationship Id="rId5" Type="http://schemas.openxmlformats.org/officeDocument/2006/relationships/image" Target="../media/image32.jfi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onk Castricum (voorheen Clusius College) (Castricum) | Scholen op de kaart">
            <a:extLst>
              <a:ext uri="{FF2B5EF4-FFF2-40B4-BE49-F238E27FC236}">
                <a16:creationId xmlns:a16="http://schemas.microsoft.com/office/drawing/2014/main" id="{D06A0D57-D5EA-C151-E15E-9AF4DF64D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8578"/>
          <a:stretch/>
        </p:blipFill>
        <p:spPr bwMode="auto">
          <a:xfrm>
            <a:off x="20" y="4288"/>
            <a:ext cx="12191980" cy="4618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7" name="Text Placeholder 3">
            <a:extLst>
              <a:ext uri="{FF2B5EF4-FFF2-40B4-BE49-F238E27FC236}">
                <a16:creationId xmlns:a16="http://schemas.microsoft.com/office/drawing/2014/main" id="{00925C1E-3405-3A91-E8DB-EFC71A09F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904" y="6125744"/>
            <a:ext cx="9438096" cy="62074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Dinsdag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22" y="4750641"/>
            <a:ext cx="9438096" cy="1288652"/>
          </a:xfrm>
        </p:spPr>
        <p:txBody>
          <a:bodyPr rtlCol="0" anchor="t">
            <a:normAutofit/>
          </a:bodyPr>
          <a:lstStyle/>
          <a:p>
            <a:pPr algn="ctr"/>
            <a:r>
              <a:rPr lang="nl-NL" sz="4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Informatie ouder(s)/verzorgers(s) van leerlingen uit groep 7 en 8</a:t>
            </a:r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0" descr="Vonk Castricum (voorheen Clusius College) (Castricum) | Scholen op de kaart">
            <a:extLst>
              <a:ext uri="{FF2B5EF4-FFF2-40B4-BE49-F238E27FC236}">
                <a16:creationId xmlns:a16="http://schemas.microsoft.com/office/drawing/2014/main" id="{1F32F30A-CF09-AA1C-26F3-917A172F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8578"/>
          <a:stretch/>
        </p:blipFill>
        <p:spPr bwMode="auto">
          <a:xfrm>
            <a:off x="20" y="0"/>
            <a:ext cx="12191980" cy="46185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8724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216" y="2935461"/>
            <a:ext cx="2517605" cy="987078"/>
          </a:xfrm>
        </p:spPr>
        <p:txBody>
          <a:bodyPr rtlCol="0"/>
          <a:lstStyle/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Bloemwerk</a:t>
            </a:r>
          </a:p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Groene vormgeving en styling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20F164F-C51A-49BD-BCBB-07C7BED2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409" y="2498542"/>
            <a:ext cx="2517605" cy="1233569"/>
          </a:xfrm>
        </p:spPr>
        <p:txBody>
          <a:bodyPr rtlCol="0"/>
          <a:lstStyle/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Groene zorg</a:t>
            </a:r>
          </a:p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Gezonde dieren</a:t>
            </a:r>
          </a:p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Houden van dieren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41150" y="4476744"/>
            <a:ext cx="2969370" cy="3775189"/>
          </a:xfrm>
        </p:spPr>
        <p:txBody>
          <a:bodyPr rtlCol="0"/>
          <a:lstStyle/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Groene machine park</a:t>
            </a:r>
          </a:p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Tuinontwerp en aanleg</a:t>
            </a:r>
          </a:p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Werkn in Tuin en Landschap</a:t>
            </a:r>
          </a:p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Groei &amp; Oogst</a:t>
            </a:r>
          </a:p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Actief in de natuur</a:t>
            </a:r>
          </a:p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Groen ondernemen </a:t>
            </a:r>
          </a:p>
          <a:p>
            <a:pPr rtl="0"/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Groene marketing</a:t>
            </a:r>
            <a:endParaRPr lang="nl-NL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nl-NL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nl-NL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nl-NL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13340" y="5018638"/>
            <a:ext cx="2517605" cy="1009377"/>
          </a:xfrm>
        </p:spPr>
        <p:txBody>
          <a:bodyPr rtlCol="0"/>
          <a:lstStyle/>
          <a:p>
            <a:pPr rtl="0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Voeding hoe maak je het 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C1291D5-16EE-3DBE-627E-35A358C4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7193C06-2184-5E9E-67D6-796D8F2F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095" y="1964266"/>
            <a:ext cx="192617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2F104EF-C313-EFD2-5CCB-E531170240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0231" y="152425"/>
            <a:ext cx="104978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EF714DF-03BE-3F95-AC0C-57487DEB49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07058" y="-5647"/>
            <a:ext cx="6509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9" name="Afbeelding 2" descr="8717247010717 - (ECK) Profiel groen Gezonde dieren digitaal (91524)">
            <a:extLst>
              <a:ext uri="{FF2B5EF4-FFF2-40B4-BE49-F238E27FC236}">
                <a16:creationId xmlns:a16="http://schemas.microsoft.com/office/drawing/2014/main" id="{B5327032-1E71-0ED6-50ED-EB6DD989E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9293" r="9508" b="18809"/>
          <a:stretch>
            <a:fillRect/>
          </a:stretch>
        </p:blipFill>
        <p:spPr bwMode="auto">
          <a:xfrm>
            <a:off x="9130230" y="1987124"/>
            <a:ext cx="3083827" cy="24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C5BEC6BD-9288-FE30-51F2-546CDAD8BB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66138" y="-614799"/>
            <a:ext cx="53715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85" name="Afbeelding 3" descr="8717247010540 - Profiel groen groene vormgeving en styling (+ digi) (91120s)">
            <a:extLst>
              <a:ext uri="{FF2B5EF4-FFF2-40B4-BE49-F238E27FC236}">
                <a16:creationId xmlns:a16="http://schemas.microsoft.com/office/drawing/2014/main" id="{FA27E326-775F-43AF-9A2A-235DE36B2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 b="12881"/>
          <a:stretch>
            <a:fillRect/>
          </a:stretch>
        </p:blipFill>
        <p:spPr bwMode="auto">
          <a:xfrm>
            <a:off x="3054095" y="1932936"/>
            <a:ext cx="2999197" cy="24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28E85D6B-924B-AAF3-EC32-6E5DEB3D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990" y="4416551"/>
            <a:ext cx="139207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87" name="Afbeelding 4" descr="Afbeelding met tekst, fruit, Voedingsgroep, Natuurlijke voeding&#10;&#10;Automatisch gegenereerde beschrijving">
            <a:extLst>
              <a:ext uri="{FF2B5EF4-FFF2-40B4-BE49-F238E27FC236}">
                <a16:creationId xmlns:a16="http://schemas.microsoft.com/office/drawing/2014/main" id="{9A7F99DB-41C0-AC15-1CC1-25E03031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3" b="12495"/>
          <a:stretch>
            <a:fillRect/>
          </a:stretch>
        </p:blipFill>
        <p:spPr bwMode="auto">
          <a:xfrm>
            <a:off x="6088990" y="4416552"/>
            <a:ext cx="3041241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80F74141-8A31-8FF3-3956-8BCB9D70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16548"/>
            <a:ext cx="7339597" cy="4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91" name="Afbeelding 5" descr="Digitale module Het groene machinepark - editie 2016 | De Groene Wereld">
            <a:extLst>
              <a:ext uri="{FF2B5EF4-FFF2-40B4-BE49-F238E27FC236}">
                <a16:creationId xmlns:a16="http://schemas.microsoft.com/office/drawing/2014/main" id="{E690CC84-AC10-FCF2-C90C-4555DD3E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40781" r="10583" b="19069"/>
          <a:stretch>
            <a:fillRect/>
          </a:stretch>
        </p:blipFill>
        <p:spPr bwMode="auto">
          <a:xfrm>
            <a:off x="0" y="4416548"/>
            <a:ext cx="3083922" cy="24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el 11">
            <a:extLst>
              <a:ext uri="{FF2B5EF4-FFF2-40B4-BE49-F238E27FC236}">
                <a16:creationId xmlns:a16="http://schemas.microsoft.com/office/drawing/2014/main" id="{741C39C4-4EAD-B018-8DBC-ACA2973E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94" y="248866"/>
            <a:ext cx="7978227" cy="1563595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Praktijklessen Groen </a:t>
            </a:r>
            <a:b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leerjaar 4 </a:t>
            </a:r>
            <a:r>
              <a:rPr lang="nl-NL" sz="2700" dirty="0">
                <a:latin typeface="Calibri" panose="020F0502020204030204" pitchFamily="34" charset="0"/>
                <a:cs typeface="Calibri" panose="020F0502020204030204" pitchFamily="34" charset="0"/>
              </a:rPr>
              <a:t>(keuzevakken)</a:t>
            </a:r>
            <a:br>
              <a:rPr lang="nl-NL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700" dirty="0">
                <a:latin typeface="Calibri" panose="020F0502020204030204" pitchFamily="34" charset="0"/>
                <a:cs typeface="Calibri" panose="020F0502020204030204" pitchFamily="34" charset="0"/>
              </a:rPr>
              <a:t>(8/4 lesuren per week)</a:t>
            </a:r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7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767A1FE-000B-7143-4EF1-5B37E73A5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661" y="4076569"/>
            <a:ext cx="5174165" cy="2251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>
                <a:latin typeface="Calibri" panose="020F0502020204030204" pitchFamily="34" charset="0"/>
                <a:cs typeface="Calibri" panose="020F0502020204030204" pitchFamily="34" charset="0"/>
              </a:rPr>
              <a:t>Wat kun je doen na het vmbo?</a:t>
            </a:r>
          </a:p>
        </p:txBody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F80D4388-D19D-5607-1A47-4E313C552CE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7170" name="Picture 2" descr="MBO opleiding volgen? Alles over het MBO op een rij! Opleiding.com">
            <a:extLst>
              <a:ext uri="{FF2B5EF4-FFF2-40B4-BE49-F238E27FC236}">
                <a16:creationId xmlns:a16="http://schemas.microsoft.com/office/drawing/2014/main" id="{8165C356-8BFA-B19F-C358-81DC1E9EE97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20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4224176-81D4-B602-BFAF-AA9FE013FFB8}"/>
              </a:ext>
            </a:extLst>
          </p:cNvPr>
          <p:cNvSpPr txBox="1">
            <a:spLocks noChangeArrowheads="1"/>
          </p:cNvSpPr>
          <p:nvPr/>
        </p:nvSpPr>
        <p:spPr>
          <a:xfrm>
            <a:off x="6248285" y="1985590"/>
            <a:ext cx="5828696" cy="3725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Groen		                                                   19 %</a:t>
            </a: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Zorg en welzijn (incl. sport/uniform) 	    34 %</a:t>
            </a: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Techniek (incl. lab/ICT/media)	      	    26 % </a:t>
            </a: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Economie (incl. horeca/toerisme)  	    19 %</a:t>
            </a: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Overig (bijv. havo/buitenland) 	  	      2 %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Stapelen (geen echte uitstroom)                          2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lln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800" dirty="0"/>
          </a:p>
          <a:p>
            <a:pPr>
              <a:defRPr/>
            </a:pPr>
            <a:endParaRPr lang="nl-NL" altLang="nl-NL" sz="2800" dirty="0">
              <a:latin typeface="Calibri" panose="020F050202020403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45BF8D7-1B9F-A527-6265-D29A952F39B6}"/>
              </a:ext>
            </a:extLst>
          </p:cNvPr>
          <p:cNvSpPr txBox="1"/>
          <p:nvPr/>
        </p:nvSpPr>
        <p:spPr>
          <a:xfrm>
            <a:off x="6545766" y="727812"/>
            <a:ext cx="4716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Uitstroom geslaagden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‘22-’23</a:t>
            </a:r>
          </a:p>
          <a:p>
            <a:pPr algn="ctr"/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</a:rPr>
              <a:t>193 geslaagden</a:t>
            </a:r>
            <a:endParaRPr lang="nl-NL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8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21D8B0-8060-3F0B-E3B3-5EF6AFB707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8171" y="1108459"/>
            <a:ext cx="3658010" cy="3044825"/>
          </a:xfrm>
        </p:spPr>
        <p:txBody>
          <a:bodyPr>
            <a:normAutofit lnSpcReduction="10000"/>
          </a:bodyPr>
          <a:lstStyle/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Biologie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Natuur-/scheikunde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Rekenen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Groen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Infomedia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Studieles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3844AC-F90E-5AFF-C9B0-858D135E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19" y="718249"/>
            <a:ext cx="3686159" cy="158508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  <a:t>Ons onderwijs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4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7E40827-1376-7BE8-CBB5-6215881F4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5" y="1078337"/>
            <a:ext cx="3768979" cy="38141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Nederlands</a:t>
            </a:r>
          </a:p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Engels</a:t>
            </a:r>
          </a:p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Wiskunde</a:t>
            </a:r>
          </a:p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Mens &amp; Maatschappij</a:t>
            </a:r>
          </a:p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Kunst &amp; Cultuur</a:t>
            </a:r>
          </a:p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Techniek &amp; Technologie</a:t>
            </a:r>
            <a:endParaRPr lang="nl-NL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Lichamelijke Opvoeding</a:t>
            </a:r>
          </a:p>
          <a:p>
            <a:pPr marL="0" indent="0">
              <a:buFontTx/>
              <a:buNone/>
              <a:defRPr/>
            </a:pPr>
            <a:endParaRPr lang="nl-NL" sz="2700" dirty="0"/>
          </a:p>
          <a:p>
            <a:pPr>
              <a:defRPr/>
            </a:pPr>
            <a:endParaRPr lang="nl-NL" sz="1800" dirty="0"/>
          </a:p>
        </p:txBody>
      </p:sp>
      <p:pic>
        <p:nvPicPr>
          <p:cNvPr id="10244" name="Picture 4" descr="Stickman Study Vector Images (over 190)">
            <a:extLst>
              <a:ext uri="{FF2B5EF4-FFF2-40B4-BE49-F238E27FC236}">
                <a16:creationId xmlns:a16="http://schemas.microsoft.com/office/drawing/2014/main" id="{C6602515-C897-CED6-C665-A78ABED7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7" y="2485174"/>
            <a:ext cx="2171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4FF5F9-7DAE-DC11-1AEF-7A83C76AF3C8}"/>
              </a:ext>
            </a:extLst>
          </p:cNvPr>
          <p:cNvSpPr txBox="1"/>
          <p:nvPr/>
        </p:nvSpPr>
        <p:spPr>
          <a:xfrm>
            <a:off x="8395398" y="4027427"/>
            <a:ext cx="30463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u="sng" dirty="0"/>
              <a:t>Volgende leerjaren: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Economie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Maatschappijleer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LOB</a:t>
            </a:r>
          </a:p>
        </p:txBody>
      </p:sp>
    </p:spTree>
    <p:extLst>
      <p:ext uri="{BB962C8B-B14F-4D97-AF65-F5344CB8AC3E}">
        <p14:creationId xmlns:p14="http://schemas.microsoft.com/office/powerpoint/2010/main" val="8621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B932BC6-3759-9837-EF27-478EFD09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0" y="4573214"/>
            <a:ext cx="6536692" cy="1325563"/>
          </a:xfrm>
        </p:spPr>
        <p:txBody>
          <a:bodyPr/>
          <a:lstStyle/>
          <a:p>
            <a:r>
              <a:rPr lang="nl-NL" dirty="0"/>
              <a:t>Vonk Natuurlijk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83486C-C6C0-F060-6AC6-38B4D3B55E4F}"/>
              </a:ext>
            </a:extLst>
          </p:cNvPr>
          <p:cNvSpPr txBox="1"/>
          <p:nvPr/>
        </p:nvSpPr>
        <p:spPr>
          <a:xfrm>
            <a:off x="4363452" y="802106"/>
            <a:ext cx="6990347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Onderdeel van Vonk met andere aanpak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Zelf keuzes maken staat centraal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Zelf gestelde leerdoelen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Opdrachten, projecten en portfolio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Meer informatie op de open dag en 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   uitnodiging voor een ouderinformatieavond</a:t>
            </a:r>
          </a:p>
        </p:txBody>
      </p:sp>
    </p:spTree>
    <p:extLst>
      <p:ext uri="{BB962C8B-B14F-4D97-AF65-F5344CB8AC3E}">
        <p14:creationId xmlns:p14="http://schemas.microsoft.com/office/powerpoint/2010/main" val="97798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85F26-73A0-3CC7-8D30-69C51FE0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Somtoday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BCAD61-0B1C-ECEF-5EE4-477CF309B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048580"/>
            <a:ext cx="4767262" cy="24796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Geeft dagelijks de actuele stand m.b.t. cijfers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Huiswerk en lesmateriaal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Roosters en roosterwijzigingen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Registratie absentie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785D43-B8EC-4C24-E191-BC2B17CC1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Digitaal volgsysteem</a:t>
            </a:r>
          </a:p>
        </p:txBody>
      </p:sp>
      <p:pic>
        <p:nvPicPr>
          <p:cNvPr id="3074" name="Picture 2" descr="Somtoday Leerling APK do pobrania na Androida">
            <a:extLst>
              <a:ext uri="{FF2B5EF4-FFF2-40B4-BE49-F238E27FC236}">
                <a16:creationId xmlns:a16="http://schemas.microsoft.com/office/drawing/2014/main" id="{D69B9D3D-E588-DAC4-638E-3C416A44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36" y="1343207"/>
            <a:ext cx="2031347" cy="36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Mtoday Leerling - Android Apps on Google Play">
            <a:extLst>
              <a:ext uri="{FF2B5EF4-FFF2-40B4-BE49-F238E27FC236}">
                <a16:creationId xmlns:a16="http://schemas.microsoft.com/office/drawing/2014/main" id="{1B64F092-D6A3-1203-75BD-E6A3B431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59" y="1343207"/>
            <a:ext cx="2031348" cy="36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Mtoday Leerling - Android-apps op Google Play">
            <a:extLst>
              <a:ext uri="{FF2B5EF4-FFF2-40B4-BE49-F238E27FC236}">
                <a16:creationId xmlns:a16="http://schemas.microsoft.com/office/drawing/2014/main" id="{0E0A9E1D-B8C4-74A9-C312-3F81612F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13" y="1343208"/>
            <a:ext cx="2031347" cy="36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9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85F26-73A0-3CC7-8D30-69C51FE0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Contact ouders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BCAD61-0B1C-ECEF-5EE4-477CF309B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821" y="2406895"/>
            <a:ext cx="4767262" cy="24796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Contact met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Informatieavonden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Driehoeksgesprekken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10-minutengesprekken</a:t>
            </a:r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87EEC10D-5796-C0EA-3A0E-3811917EC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56" y="930315"/>
            <a:ext cx="5792805" cy="42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85F26-73A0-3CC7-8D30-69C51FE0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Ondersteuning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BCAD61-0B1C-ECEF-5EE4-477CF309B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408629"/>
            <a:ext cx="4767262" cy="30198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Dyslexie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Dyscalculie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Leerlingbegeleiding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Plannen en organiseren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Tijdelijke aanduiding voor grafiek 5">
            <a:extLst>
              <a:ext uri="{FF2B5EF4-FFF2-40B4-BE49-F238E27FC236}">
                <a16:creationId xmlns:a16="http://schemas.microsoft.com/office/drawing/2014/main" id="{5E488D41-2577-34E1-1E35-0508337AC68D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7635" y="1726013"/>
            <a:ext cx="3977318" cy="29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3A027-CDB4-306F-7C79-131A5B4C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6955"/>
            <a:ext cx="4767262" cy="1342045"/>
          </a:xfrm>
        </p:spPr>
        <p:txBody>
          <a:bodyPr/>
          <a:lstStyle/>
          <a:p>
            <a:r>
              <a:rPr lang="nl-NL" dirty="0"/>
              <a:t>Aanmelding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4D24F5-F34A-5B56-6603-942BB19F69C6}"/>
              </a:ext>
            </a:extLst>
          </p:cNvPr>
          <p:cNvSpPr txBox="1"/>
          <p:nvPr/>
        </p:nvSpPr>
        <p:spPr>
          <a:xfrm>
            <a:off x="5951621" y="1452314"/>
            <a:ext cx="6096000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Centrale aanmeldweek is van       </a:t>
            </a:r>
            <a:r>
              <a:rPr lang="nl-NL" sz="2800" b="1" dirty="0"/>
              <a:t>25 – 31 maart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Ouders melden digitaal aan via link op de website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Basisschool geeft advies en </a:t>
            </a:r>
            <a:r>
              <a:rPr lang="nl-NL" sz="2800" dirty="0" err="1"/>
              <a:t>leerlinginformatie</a:t>
            </a:r>
            <a:r>
              <a:rPr lang="nl-NL" sz="2800" dirty="0"/>
              <a:t> door</a:t>
            </a:r>
          </a:p>
        </p:txBody>
      </p:sp>
    </p:spTree>
    <p:extLst>
      <p:ext uri="{BB962C8B-B14F-4D97-AF65-F5344CB8AC3E}">
        <p14:creationId xmlns:p14="http://schemas.microsoft.com/office/powerpoint/2010/main" val="209473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C50992-036A-A3F2-7A64-C0E922D36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3454" y="557599"/>
            <a:ext cx="3686025" cy="382749"/>
          </a:xfrm>
        </p:spPr>
        <p:txBody>
          <a:bodyPr>
            <a:normAutofit/>
          </a:bodyPr>
          <a:lstStyle/>
          <a:p>
            <a:r>
              <a:rPr lang="nl-NL" sz="1800" u="sng" dirty="0"/>
              <a:t>Plaatsingscommissie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29A470-60C3-187A-65E6-1161C174F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575269"/>
            <a:ext cx="3658010" cy="382749"/>
          </a:xfrm>
        </p:spPr>
        <p:txBody>
          <a:bodyPr>
            <a:normAutofit/>
          </a:bodyPr>
          <a:lstStyle/>
          <a:p>
            <a:r>
              <a:rPr lang="nl-NL" sz="1800" u="sng" dirty="0"/>
              <a:t>Tijdspad plaatsing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1E90FA-008C-18D6-C194-9F305A68E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1458547"/>
            <a:ext cx="3658010" cy="393095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nl-NL" sz="7200" dirty="0"/>
              <a:t>Contact met basisschool over de leerling</a:t>
            </a:r>
          </a:p>
          <a:p>
            <a:pPr>
              <a:lnSpc>
                <a:spcPct val="170000"/>
              </a:lnSpc>
            </a:pPr>
            <a:r>
              <a:rPr lang="nl-NL" sz="7200" dirty="0"/>
              <a:t>Waar nodig overleg met ouders</a:t>
            </a:r>
          </a:p>
          <a:p>
            <a:pPr>
              <a:lnSpc>
                <a:spcPct val="170000"/>
              </a:lnSpc>
            </a:pPr>
            <a:r>
              <a:rPr lang="nl-NL" sz="7200" dirty="0"/>
              <a:t>Uiterlijk 15 mei bericht over de plaatsing </a:t>
            </a:r>
          </a:p>
          <a:p>
            <a:pPr>
              <a:lnSpc>
                <a:spcPct val="170000"/>
              </a:lnSpc>
            </a:pPr>
            <a:r>
              <a:rPr lang="nl-NL" sz="7200" dirty="0"/>
              <a:t>Eind juni indeling van de klassen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F76652-2F48-892B-DDBB-5993CD2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Plaatsing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F193D5-AD52-F01A-0196-4F9FF0E2BE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0" y="1411063"/>
            <a:ext cx="3686159" cy="393095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nl-NL" sz="1600" b="1" dirty="0"/>
              <a:t>Mw. C. (Chantal) van den Berg </a:t>
            </a:r>
            <a:r>
              <a:rPr lang="nl-NL" sz="1600" dirty="0"/>
              <a:t>– voorzitter plaatsingscommissie en ondersteuning coördinator</a:t>
            </a:r>
          </a:p>
          <a:p>
            <a:pPr>
              <a:lnSpc>
                <a:spcPct val="160000"/>
              </a:lnSpc>
            </a:pPr>
            <a:r>
              <a:rPr lang="nl-NL" sz="1600" b="1" dirty="0"/>
              <a:t>Dhr. M. (Marcel) Jobse </a:t>
            </a:r>
            <a:r>
              <a:rPr lang="nl-NL" sz="1600" dirty="0"/>
              <a:t>– </a:t>
            </a:r>
            <a:br>
              <a:rPr lang="nl-NL" sz="1600" dirty="0"/>
            </a:br>
            <a:r>
              <a:rPr lang="nl-NL" sz="1600" dirty="0"/>
              <a:t>Adjunct-directeur</a:t>
            </a:r>
          </a:p>
          <a:p>
            <a:pPr>
              <a:lnSpc>
                <a:spcPct val="160000"/>
              </a:lnSpc>
            </a:pPr>
            <a:r>
              <a:rPr lang="nl-NL" sz="1600" b="1" dirty="0"/>
              <a:t>Mw. L (Liselotte) Jansen </a:t>
            </a:r>
            <a:r>
              <a:rPr lang="nl-NL" sz="1600" dirty="0"/>
              <a:t>– Teamleider</a:t>
            </a:r>
          </a:p>
          <a:p>
            <a:pPr>
              <a:lnSpc>
                <a:spcPct val="160000"/>
              </a:lnSpc>
            </a:pPr>
            <a:r>
              <a:rPr lang="nl-NL" sz="1600" b="1" dirty="0"/>
              <a:t>Mw. K. (Karin) Rood </a:t>
            </a:r>
            <a:r>
              <a:rPr lang="nl-NL" sz="1600" dirty="0"/>
              <a:t>– </a:t>
            </a:r>
            <a:br>
              <a:rPr lang="nl-NL" sz="1600" dirty="0"/>
            </a:br>
            <a:r>
              <a:rPr lang="nl-NL" sz="1600" dirty="0"/>
              <a:t>Teamleider</a:t>
            </a:r>
          </a:p>
        </p:txBody>
      </p:sp>
    </p:spTree>
    <p:extLst>
      <p:ext uri="{BB962C8B-B14F-4D97-AF65-F5344CB8AC3E}">
        <p14:creationId xmlns:p14="http://schemas.microsoft.com/office/powerpoint/2010/main" val="184491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C50992-036A-A3F2-7A64-C0E922D36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3757" y="573642"/>
            <a:ext cx="3686025" cy="382749"/>
          </a:xfrm>
        </p:spPr>
        <p:txBody>
          <a:bodyPr>
            <a:normAutofit/>
          </a:bodyPr>
          <a:lstStyle/>
          <a:p>
            <a:r>
              <a:rPr lang="nl-NL" sz="1800" u="sng" dirty="0"/>
              <a:t>Leerwegen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29A470-60C3-187A-65E6-1161C174F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3990" y="585810"/>
            <a:ext cx="3658010" cy="382749"/>
          </a:xfrm>
        </p:spPr>
        <p:txBody>
          <a:bodyPr>
            <a:normAutofit/>
          </a:bodyPr>
          <a:lstStyle/>
          <a:p>
            <a:r>
              <a:rPr lang="nl-NL" sz="1800" u="sng" dirty="0"/>
              <a:t>Plaatsing in klassen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5E58F0-3827-E0B2-7BC6-2325804105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623" y="1598851"/>
            <a:ext cx="3686159" cy="35308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+mn-lt"/>
              </a:rPr>
              <a:t> Basisberoepsgerichte leerweg (BB)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+mn-lt"/>
              </a:rPr>
              <a:t> Kaderberoepsgerichte leerweg (KB)</a:t>
            </a:r>
            <a:endParaRPr lang="nl-NL" sz="1800" dirty="0">
              <a:latin typeface="+mn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+mn-lt"/>
              </a:rPr>
              <a:t> Theoretische / Gemengde leerweg (GL/TL)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1E90FA-008C-18D6-C194-9F305A68E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880621"/>
            <a:ext cx="3658010" cy="3044825"/>
          </a:xfrm>
        </p:spPr>
        <p:txBody>
          <a:bodyPr/>
          <a:lstStyle/>
          <a:p>
            <a:endParaRPr lang="nl-NL" dirty="0"/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Op postcode bij elkaar in de klas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Vonk Natuurlijk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F76652-2F48-892B-DDBB-5993CD2D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02" y="2231480"/>
            <a:ext cx="3686159" cy="1466055"/>
          </a:xfrm>
        </p:spPr>
        <p:txBody>
          <a:bodyPr/>
          <a:lstStyle/>
          <a:p>
            <a:r>
              <a:rPr lang="nl-NL" dirty="0"/>
              <a:t>Indeling klassen</a:t>
            </a:r>
          </a:p>
        </p:txBody>
      </p:sp>
    </p:spTree>
    <p:extLst>
      <p:ext uri="{BB962C8B-B14F-4D97-AF65-F5344CB8AC3E}">
        <p14:creationId xmlns:p14="http://schemas.microsoft.com/office/powerpoint/2010/main" val="17312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47E8226-EB2C-08F1-9180-8BAD18BC8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987" y="680485"/>
            <a:ext cx="3686025" cy="787388"/>
          </a:xfrm>
        </p:spPr>
        <p:txBody>
          <a:bodyPr>
            <a:normAutofit fontScale="92500"/>
          </a:bodyPr>
          <a:lstStyle/>
          <a:p>
            <a:r>
              <a:rPr lang="nl-NL" sz="4000" dirty="0"/>
              <a:t>Vonk Castricum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B594F3-E6B0-97B7-9FB6-36BA28AD5A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1940452"/>
            <a:ext cx="3914226" cy="397908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</a:pPr>
            <a:r>
              <a:rPr lang="nl-NL" sz="5000" dirty="0"/>
              <a:t>1170 leerlingen </a:t>
            </a:r>
          </a:p>
          <a:p>
            <a:pPr>
              <a:lnSpc>
                <a:spcPct val="160000"/>
              </a:lnSpc>
            </a:pPr>
            <a:r>
              <a:rPr lang="nl-NL" sz="5000" dirty="0"/>
              <a:t>Dit jaar 15 klassen leerjaar 1</a:t>
            </a:r>
          </a:p>
          <a:p>
            <a:pPr>
              <a:lnSpc>
                <a:spcPct val="160000"/>
              </a:lnSpc>
            </a:pPr>
            <a:r>
              <a:rPr lang="nl-NL" sz="5000" dirty="0"/>
              <a:t>4 leerjaren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NL" sz="5000" dirty="0"/>
              <a:t>   (mogelijkheid tot een extra jaar)</a:t>
            </a:r>
          </a:p>
          <a:p>
            <a:pPr>
              <a:lnSpc>
                <a:spcPct val="160000"/>
              </a:lnSpc>
            </a:pPr>
            <a:r>
              <a:rPr lang="nl-NL" sz="5000" dirty="0"/>
              <a:t>4 leerwegen </a:t>
            </a:r>
          </a:p>
          <a:p>
            <a:pPr>
              <a:lnSpc>
                <a:spcPct val="160000"/>
              </a:lnSpc>
            </a:pPr>
            <a:r>
              <a:rPr lang="nl-NL" sz="5000" dirty="0"/>
              <a:t>Profiel Groen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0869787-54F6-A6AF-6B42-1DA9E370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3" y="2584407"/>
            <a:ext cx="3686159" cy="1466055"/>
          </a:xfrm>
        </p:spPr>
        <p:txBody>
          <a:bodyPr/>
          <a:lstStyle/>
          <a:p>
            <a:pPr algn="ctr"/>
            <a:r>
              <a:rPr lang="nl-NL" dirty="0"/>
              <a:t>Wie en wat zijn wij? </a:t>
            </a:r>
          </a:p>
        </p:txBody>
      </p:sp>
      <p:pic>
        <p:nvPicPr>
          <p:cNvPr id="7" name="Afbeelding 6" descr="Afbeelding met tekst, buiten, lucht, grond&#10;&#10;Automatisch gegenereerde beschrijving">
            <a:extLst>
              <a:ext uri="{FF2B5EF4-FFF2-40B4-BE49-F238E27FC236}">
                <a16:creationId xmlns:a16="http://schemas.microsoft.com/office/drawing/2014/main" id="{F2FA41EE-CA1A-F5FC-4322-3708B1B54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45" y="2110020"/>
            <a:ext cx="3648149" cy="20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4CB875D-BBA6-B61E-F1CB-D989E98A7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Kennismakingsmiddag woensdag 17 juli 2024 (kennismaken met klasgenoten en mentor)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Eerste week nieuwe schooljaar; </a:t>
            </a:r>
            <a:r>
              <a:rPr lang="nl-NL" sz="2000" dirty="0" err="1">
                <a:solidFill>
                  <a:schemeClr val="tx1"/>
                </a:solidFill>
              </a:rPr>
              <a:t>wenweek</a:t>
            </a:r>
            <a:r>
              <a:rPr lang="nl-NL" sz="2000" dirty="0">
                <a:solidFill>
                  <a:schemeClr val="tx1"/>
                </a:solidFill>
              </a:rPr>
              <a:t> met een aangepast rooster met afsluitende picknick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Schoolfeest in de 3</a:t>
            </a:r>
            <a:r>
              <a:rPr lang="nl-NL" sz="2000" baseline="30000" dirty="0">
                <a:solidFill>
                  <a:schemeClr val="tx1"/>
                </a:solidFill>
              </a:rPr>
              <a:t>e</a:t>
            </a:r>
            <a:r>
              <a:rPr lang="nl-NL" sz="2000" dirty="0">
                <a:solidFill>
                  <a:schemeClr val="tx1"/>
                </a:solidFill>
              </a:rPr>
              <a:t> schoolweek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A1BDA1-684A-50D3-C1A6-124087F9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350" y="954349"/>
            <a:ext cx="6435524" cy="1325563"/>
          </a:xfrm>
        </p:spPr>
        <p:txBody>
          <a:bodyPr/>
          <a:lstStyle/>
          <a:p>
            <a:r>
              <a:rPr lang="nl-NL" dirty="0"/>
              <a:t>Start leerjaar 1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BA829EE-4606-03BA-0E79-583E94F042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546" r="14546"/>
          <a:stretch/>
        </p:blipFill>
        <p:spPr>
          <a:xfrm>
            <a:off x="971550" y="1348169"/>
            <a:ext cx="352425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0D82B-EBE3-D371-B856-FF946986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2115591"/>
            <a:ext cx="4748022" cy="1421655"/>
          </a:xfrm>
        </p:spPr>
        <p:txBody>
          <a:bodyPr>
            <a:normAutofit/>
          </a:bodyPr>
          <a:lstStyle/>
          <a:p>
            <a:r>
              <a:rPr lang="nl-NL" sz="4000" dirty="0"/>
              <a:t>Algemene informatie</a:t>
            </a:r>
          </a:p>
        </p:txBody>
      </p:sp>
      <p:pic>
        <p:nvPicPr>
          <p:cNvPr id="19" name="Tijdelijke aanduiding voor afbeelding 18" descr="Afbeelding met cirkel, voetbal, bal, logo&#10;&#10;Automatisch gegenereerde beschrijving">
            <a:extLst>
              <a:ext uri="{FF2B5EF4-FFF2-40B4-BE49-F238E27FC236}">
                <a16:creationId xmlns:a16="http://schemas.microsoft.com/office/drawing/2014/main" id="{69BE93F7-437A-5765-298D-A111AA4C45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1" b="81"/>
          <a:stretch>
            <a:fillRect/>
          </a:stretch>
        </p:blipFill>
        <p:spPr/>
      </p:pic>
      <p:pic>
        <p:nvPicPr>
          <p:cNvPr id="17" name="Tijdelijke aanduiding voor afbeelding 16" descr="Afbeelding met Lettertype, logo, Graphics, cirkel&#10;&#10;Automatisch gegenereerde beschrijving">
            <a:extLst>
              <a:ext uri="{FF2B5EF4-FFF2-40B4-BE49-F238E27FC236}">
                <a16:creationId xmlns:a16="http://schemas.microsoft.com/office/drawing/2014/main" id="{E7C1A091-ABF1-9FF5-E06E-5AB06E6E79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708" b="3708"/>
          <a:stretch>
            <a:fillRect/>
          </a:stretch>
        </p:blipFill>
        <p:spPr/>
      </p:pic>
      <p:pic>
        <p:nvPicPr>
          <p:cNvPr id="15" name="Tijdelijke aanduiding voor afbeelding 14" descr="Afbeelding met symbool, logo, Lettertype, Graphics&#10;&#10;Automatisch gegenereerde beschrijving">
            <a:extLst>
              <a:ext uri="{FF2B5EF4-FFF2-40B4-BE49-F238E27FC236}">
                <a16:creationId xmlns:a16="http://schemas.microsoft.com/office/drawing/2014/main" id="{C57A9F5D-0167-444D-0675-100DC4BC07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5167" r="5167"/>
          <a:stretch>
            <a:fillRect/>
          </a:stretch>
        </p:blipFill>
        <p:spPr/>
      </p:pic>
      <p:pic>
        <p:nvPicPr>
          <p:cNvPr id="13" name="Tijdelijke aanduiding voor afbeelding 1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234E75E1-2C16-E733-BCBF-92389840A45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81" b="81"/>
          <a:stretch>
            <a:fillRect/>
          </a:stretch>
        </p:blipFill>
        <p:spPr/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0580E0B-D69A-A465-2364-A87FCB411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32989"/>
            <a:ext cx="4008436" cy="1201621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www.vonknh.nl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www.scholenopdekaart.nl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www.govmbo.nl</a:t>
            </a:r>
            <a:endParaRPr lang="nl-NL" sz="24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57B6F3F-C2BD-57CB-13F8-F7EE2ABAE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2" y="2365537"/>
            <a:ext cx="4217003" cy="731694"/>
          </a:xfrm>
        </p:spPr>
        <p:txBody>
          <a:bodyPr>
            <a:normAutofit/>
          </a:bodyPr>
          <a:lstStyle/>
          <a:p>
            <a:r>
              <a:rPr lang="nl-NL" sz="2000" dirty="0"/>
              <a:t>Open dagen: 26 en 27 januari 2024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DFFF611-4FA5-3533-22AA-2F47AC9FC5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Volg ons op facebook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1FC11C-2214-0B92-D4C5-36FB4E4F74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Volg ons op Instagram</a:t>
            </a:r>
          </a:p>
        </p:txBody>
      </p:sp>
    </p:spTree>
    <p:extLst>
      <p:ext uri="{BB962C8B-B14F-4D97-AF65-F5344CB8AC3E}">
        <p14:creationId xmlns:p14="http://schemas.microsoft.com/office/powerpoint/2010/main" val="402632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ick Figure In Action - Stickman With A Question Mark Icon. Looking For  Solutions. Stick Man Vector Drawing With White Background And Transparent,  Abstract Three Colored Shadow On The Ground. Stock Photo,">
            <a:extLst>
              <a:ext uri="{FF2B5EF4-FFF2-40B4-BE49-F238E27FC236}">
                <a16:creationId xmlns:a16="http://schemas.microsoft.com/office/drawing/2014/main" id="{AA725564-07D3-2580-09A4-D6F45005E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9582" r="31724" b="6319"/>
          <a:stretch/>
        </p:blipFill>
        <p:spPr bwMode="auto">
          <a:xfrm>
            <a:off x="4742822" y="356545"/>
            <a:ext cx="1897765" cy="38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F80D1C-805F-3BAD-0094-3C74A75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5449"/>
            <a:ext cx="12192000" cy="1440000"/>
          </a:xfrm>
        </p:spPr>
        <p:txBody>
          <a:bodyPr anchor="ctr">
            <a:normAutofit/>
          </a:bodyPr>
          <a:lstStyle/>
          <a:p>
            <a:r>
              <a:rPr 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Vragen?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957F7C0-D542-AC81-C0C6-437E275B4F41}"/>
              </a:ext>
            </a:extLst>
          </p:cNvPr>
          <p:cNvSpPr txBox="1"/>
          <p:nvPr/>
        </p:nvSpPr>
        <p:spPr>
          <a:xfrm>
            <a:off x="1888774" y="3104200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Profiel Groen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9FC19D-D283-04D5-26A9-A948EABC1B0F}"/>
              </a:ext>
            </a:extLst>
          </p:cNvPr>
          <p:cNvSpPr txBox="1"/>
          <p:nvPr/>
        </p:nvSpPr>
        <p:spPr>
          <a:xfrm>
            <a:off x="573321" y="1706616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Dyscalculie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324390-F389-2429-1C72-B46758E14C3E}"/>
              </a:ext>
            </a:extLst>
          </p:cNvPr>
          <p:cNvSpPr txBox="1"/>
          <p:nvPr/>
        </p:nvSpPr>
        <p:spPr>
          <a:xfrm>
            <a:off x="8512898" y="644787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Ondersteuning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333830F-E185-8F9B-8FE3-A9BE3F7E83A0}"/>
              </a:ext>
            </a:extLst>
          </p:cNvPr>
          <p:cNvSpPr txBox="1"/>
          <p:nvPr/>
        </p:nvSpPr>
        <p:spPr>
          <a:xfrm>
            <a:off x="8202638" y="3038344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Andere vragen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7AE4BD-A59E-CCE7-4EC6-5B6DD00772D6}"/>
              </a:ext>
            </a:extLst>
          </p:cNvPr>
          <p:cNvSpPr txBox="1"/>
          <p:nvPr/>
        </p:nvSpPr>
        <p:spPr>
          <a:xfrm>
            <a:off x="2519074" y="539215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Dyslexie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0C7770E-3E53-6502-CB13-64B3502F863C}"/>
              </a:ext>
            </a:extLst>
          </p:cNvPr>
          <p:cNvSpPr txBox="1"/>
          <p:nvPr/>
        </p:nvSpPr>
        <p:spPr>
          <a:xfrm>
            <a:off x="7833670" y="1841565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Decanaat</a:t>
            </a:r>
          </a:p>
        </p:txBody>
      </p:sp>
    </p:spTree>
    <p:extLst>
      <p:ext uri="{BB962C8B-B14F-4D97-AF65-F5344CB8AC3E}">
        <p14:creationId xmlns:p14="http://schemas.microsoft.com/office/powerpoint/2010/main" val="217412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ar het VO? Dit zijn de leerwegen. – Edusucces">
            <a:extLst>
              <a:ext uri="{FF2B5EF4-FFF2-40B4-BE49-F238E27FC236}">
                <a16:creationId xmlns:a16="http://schemas.microsoft.com/office/drawing/2014/main" id="{05B162CE-72FC-2E95-0BD2-59158CECE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9"/>
          <a:stretch/>
        </p:blipFill>
        <p:spPr bwMode="auto">
          <a:xfrm>
            <a:off x="485917" y="510935"/>
            <a:ext cx="4495259" cy="23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endParaRPr lang="nl-NL" sz="2000" b="0" i="0" u="none" strike="noStrike" dirty="0">
              <a:solidFill>
                <a:srgbClr val="000000"/>
              </a:solidFill>
              <a:effectLst/>
              <a:latin typeface="RO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RO Sans"/>
              </a:rPr>
              <a:t> Basisberoepsgerichte leerweg (BB)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RO Sans"/>
              </a:rPr>
              <a:t> Kaderberoepsgerichte leerweg (KB)</a:t>
            </a:r>
            <a:endParaRPr lang="nl-NL" sz="2000" dirty="0">
              <a:solidFill>
                <a:srgbClr val="000000"/>
              </a:solidFill>
              <a:latin typeface="RO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RO Sans"/>
              </a:rPr>
              <a:t> 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RO Sans"/>
              </a:rPr>
              <a:t>Gemengde / Theoretische leerweg (GL/TL)</a:t>
            </a:r>
          </a:p>
          <a:p>
            <a:pPr algn="l"/>
            <a:b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</a:b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073" y="1674283"/>
            <a:ext cx="6435524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nl-NL" dirty="0"/>
              <a:t>Welke leerwegen heeft Vonk Castricum?</a:t>
            </a:r>
          </a:p>
        </p:txBody>
      </p:sp>
      <p:sp>
        <p:nvSpPr>
          <p:cNvPr id="17" name="Gebogen pijl omhoog 16">
            <a:extLst>
              <a:ext uri="{FF2B5EF4-FFF2-40B4-BE49-F238E27FC236}">
                <a16:creationId xmlns:a16="http://schemas.microsoft.com/office/drawing/2014/main" id="{AC03717E-6F07-FB6A-B87E-A8A211623E81}"/>
              </a:ext>
            </a:extLst>
          </p:cNvPr>
          <p:cNvSpPr/>
          <p:nvPr/>
        </p:nvSpPr>
        <p:spPr>
          <a:xfrm flipH="1">
            <a:off x="2380619" y="2999846"/>
            <a:ext cx="2771243" cy="1958033"/>
          </a:xfrm>
          <a:prstGeom prst="bentUpArrow">
            <a:avLst>
              <a:gd name="adj1" fmla="val 2217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13A2AC-6416-2725-F893-1A95612EB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607" y="2705100"/>
            <a:ext cx="4656418" cy="639665"/>
          </a:xfrm>
        </p:spPr>
        <p:txBody>
          <a:bodyPr>
            <a:normAutofit/>
          </a:bodyPr>
          <a:lstStyle/>
          <a:p>
            <a:r>
              <a:rPr lang="nl-NL" sz="2000" dirty="0"/>
              <a:t>Basisberoepsgerichte leerweg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301CD-5A47-61B7-0619-00C5AE9DC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04" y="2705100"/>
            <a:ext cx="5240596" cy="639665"/>
          </a:xfrm>
        </p:spPr>
        <p:txBody>
          <a:bodyPr>
            <a:normAutofit/>
          </a:bodyPr>
          <a:lstStyle/>
          <a:p>
            <a:r>
              <a:rPr lang="nl-NL" sz="2000" dirty="0"/>
              <a:t>Kaderberoepsgerichte leerweg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2231C9-A7D0-D597-E1AE-2C8D3F316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531" y="3623476"/>
            <a:ext cx="4340785" cy="2253961"/>
          </a:xfrm>
        </p:spPr>
        <p:txBody>
          <a:bodyPr>
            <a:normAutofit/>
          </a:bodyPr>
          <a:lstStyle/>
          <a:p>
            <a:r>
              <a:rPr lang="nl-NL" sz="2000" dirty="0"/>
              <a:t>Leerlingen zijn praktisch bezig</a:t>
            </a:r>
          </a:p>
          <a:p>
            <a:r>
              <a:rPr lang="nl-NL" sz="2000" dirty="0"/>
              <a:t>Leren door te doen</a:t>
            </a:r>
          </a:p>
          <a:p>
            <a:r>
              <a:rPr lang="nl-NL" sz="2000" dirty="0"/>
              <a:t>Extra stage in leerjaar 4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71E96D-6219-044B-EB28-85611B7233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0904" y="3623475"/>
            <a:ext cx="4342629" cy="2253961"/>
          </a:xfrm>
        </p:spPr>
        <p:txBody>
          <a:bodyPr>
            <a:normAutofit/>
          </a:bodyPr>
          <a:lstStyle/>
          <a:p>
            <a:r>
              <a:rPr lang="nl-NL" sz="2000" dirty="0"/>
              <a:t>Leerlingen zijn praktisch bezig</a:t>
            </a:r>
          </a:p>
          <a:p>
            <a:r>
              <a:rPr lang="nl-NL" sz="2000" dirty="0"/>
              <a:t>Kunnen meer theorie aan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480DE17-40D7-BCBE-63FA-FEA0C1BB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VMBO Vonk Castricum</a:t>
            </a:r>
          </a:p>
        </p:txBody>
      </p:sp>
    </p:spTree>
    <p:extLst>
      <p:ext uri="{BB962C8B-B14F-4D97-AF65-F5344CB8AC3E}">
        <p14:creationId xmlns:p14="http://schemas.microsoft.com/office/powerpoint/2010/main" val="176509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13A2AC-6416-2725-F893-1A95612EB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457" y="2524125"/>
            <a:ext cx="4980268" cy="658715"/>
          </a:xfrm>
        </p:spPr>
        <p:txBody>
          <a:bodyPr>
            <a:normAutofit/>
          </a:bodyPr>
          <a:lstStyle/>
          <a:p>
            <a:r>
              <a:rPr lang="nl-NL" sz="2000" dirty="0"/>
              <a:t>Gemengde/Theoretische leerweg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2231C9-A7D0-D597-E1AE-2C8D3F316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875" y="3343275"/>
            <a:ext cx="5819775" cy="23526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nl-NL" sz="33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Leerlingen zijn meer theoretisch ingesteld </a:t>
            </a:r>
          </a:p>
          <a:p>
            <a:pPr>
              <a:lnSpc>
                <a:spcPct val="120000"/>
              </a:lnSpc>
            </a:pPr>
            <a:r>
              <a:rPr lang="nl-NL" sz="3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Alle leerlingen krijgen bij de diploma-uitreiking een GL-diploma; TL-leerlingen volgen 1 vak meer</a:t>
            </a:r>
          </a:p>
          <a:p>
            <a:pPr>
              <a:lnSpc>
                <a:spcPct val="120000"/>
              </a:lnSpc>
            </a:pPr>
            <a:r>
              <a:rPr lang="nl-NL" sz="33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oor TL-leerlingen wordt TL-diploma aangevraagd dat ze na vakantie ontvangen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480DE17-40D7-BCBE-63FA-FEA0C1BB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VMBO Vonk Castricum</a:t>
            </a:r>
          </a:p>
        </p:txBody>
      </p:sp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id="{1533246A-5F64-AE33-3629-C9FA94E09E98}"/>
              </a:ext>
            </a:extLst>
          </p:cNvPr>
          <p:cNvSpPr txBox="1">
            <a:spLocks/>
          </p:cNvSpPr>
          <p:nvPr/>
        </p:nvSpPr>
        <p:spPr>
          <a:xfrm>
            <a:off x="6430682" y="2562225"/>
            <a:ext cx="4455085" cy="6261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Stapelen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5FED57E-D078-D555-C883-621549AC701D}"/>
              </a:ext>
            </a:extLst>
          </p:cNvPr>
          <p:cNvSpPr txBox="1">
            <a:spLocks/>
          </p:cNvSpPr>
          <p:nvPr/>
        </p:nvSpPr>
        <p:spPr>
          <a:xfrm>
            <a:off x="6315075" y="3343275"/>
            <a:ext cx="5734050" cy="2253961"/>
          </a:xfrm>
          <a:prstGeom prst="rect">
            <a:avLst/>
          </a:prstGeom>
        </p:spPr>
        <p:txBody>
          <a:bodyPr vert="horz" lIns="0" tIns="72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Een jaar langer op school om een diploma van een hogere leerweg te halen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Vooral voor </a:t>
            </a:r>
            <a:r>
              <a:rPr lang="nl-NL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nl-N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-leerlingen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Voor instroom op niveau 3 van het MBO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Moeten aan eisen voldoen (gemiddeld een 7)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235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mbo leerwegen en profielen vmbo in beeld voorstellen">
            <a:extLst>
              <a:ext uri="{FF2B5EF4-FFF2-40B4-BE49-F238E27FC236}">
                <a16:creationId xmlns:a16="http://schemas.microsoft.com/office/drawing/2014/main" id="{102091B4-0921-78E0-B9AA-1E09084A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88"/>
            <a:ext cx="9138282" cy="6853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79466E-A0D0-1E5E-226E-4E9439E5F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4542" y="5221704"/>
            <a:ext cx="4527458" cy="640279"/>
          </a:xfrm>
        </p:spPr>
        <p:txBody>
          <a:bodyPr>
            <a:normAutofit fontScale="92500" lnSpcReduction="10000"/>
          </a:bodyPr>
          <a:lstStyle/>
          <a:p>
            <a:r>
              <a:rPr lang="nl-NL" sz="2400" b="1" dirty="0">
                <a:solidFill>
                  <a:schemeClr val="tx1"/>
                </a:solidFill>
              </a:rPr>
              <a:t>Profielen VMBO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CEEBB1B-AFF7-79D9-7629-B106D6058D60}"/>
              </a:ext>
            </a:extLst>
          </p:cNvPr>
          <p:cNvSpPr/>
          <p:nvPr/>
        </p:nvSpPr>
        <p:spPr>
          <a:xfrm>
            <a:off x="0" y="2923674"/>
            <a:ext cx="3224463" cy="12031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7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D907F646-6106-2D8C-B936-F12016C7952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16667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FA1124-2423-AC5A-58DA-2E9D9AA59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781" y="5709683"/>
            <a:ext cx="7304526" cy="98164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vandaan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5818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69" y="189571"/>
            <a:ext cx="8089046" cy="1489381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Praktijklessen Groen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leerjaar 1 en 2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(3 lesuren per week)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410" y="3197836"/>
            <a:ext cx="2517605" cy="484146"/>
          </a:xfrm>
        </p:spPr>
        <p:txBody>
          <a:bodyPr rtlCol="0"/>
          <a:lstStyle/>
          <a:p>
            <a:pPr rtl="0"/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Gezonde voeding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4409" y="2568596"/>
            <a:ext cx="2517605" cy="382749"/>
          </a:xfrm>
        </p:spPr>
        <p:txBody>
          <a:bodyPr rtlCol="0"/>
          <a:lstStyle/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Oriëntatie Voeding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9319" y="3326104"/>
            <a:ext cx="2517605" cy="484146"/>
          </a:xfrm>
        </p:spPr>
        <p:txBody>
          <a:bodyPr rtlCol="0"/>
          <a:lstStyle/>
          <a:p>
            <a:pPr rtl="0"/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Het werken met en voor dieren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20F164F-C51A-49BD-BCBB-07C7BED2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8765" y="2665002"/>
            <a:ext cx="2517605" cy="382749"/>
          </a:xfrm>
        </p:spPr>
        <p:txBody>
          <a:bodyPr rtlCol="0"/>
          <a:lstStyle/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Oriëntatie Dier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F6997EE2-4A7E-42BA-A9A4-CA8914C6CA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8924" y="5760976"/>
            <a:ext cx="2517605" cy="484146"/>
          </a:xfrm>
        </p:spPr>
        <p:txBody>
          <a:bodyPr rtlCol="0"/>
          <a:lstStyle/>
          <a:p>
            <a:pPr rtl="0"/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Werken in de tuin en het kweken van planten 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1761" y="5054019"/>
            <a:ext cx="2517605" cy="382749"/>
          </a:xfrm>
        </p:spPr>
        <p:txBody>
          <a:bodyPr rtlCol="0"/>
          <a:lstStyle/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Oriëntatie Groen/Plant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48607" y="5770394"/>
            <a:ext cx="2517605" cy="484146"/>
          </a:xfrm>
        </p:spPr>
        <p:txBody>
          <a:bodyPr rtlCol="0"/>
          <a:lstStyle/>
          <a:p>
            <a:pPr rtl="0"/>
            <a:r>
              <a:rPr lang="nl-NL" sz="2000">
                <a:latin typeface="Calibri" panose="020F0502020204030204" pitchFamily="34" charset="0"/>
                <a:cs typeface="Calibri" panose="020F0502020204030204" pitchFamily="34" charset="0"/>
              </a:rPr>
              <a:t>Hoe werkt het in de bloemenwinkel? 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03431" y="5054018"/>
            <a:ext cx="2517605" cy="382749"/>
          </a:xfrm>
        </p:spPr>
        <p:txBody>
          <a:bodyPr rtlCol="0"/>
          <a:lstStyle/>
          <a:p>
            <a:pPr rtl="0"/>
            <a:r>
              <a:rPr lang="nl-NL" sz="2400">
                <a:latin typeface="Calibri" panose="020F0502020204030204" pitchFamily="34" charset="0"/>
                <a:cs typeface="Calibri" panose="020F0502020204030204" pitchFamily="34" charset="0"/>
              </a:rPr>
              <a:t>Oriëntatie Bloem</a:t>
            </a:r>
          </a:p>
        </p:txBody>
      </p:sp>
      <p:pic>
        <p:nvPicPr>
          <p:cNvPr id="1028" name="Picture 4" descr="Gezonde voeding, de basisprincipes - Groeisprong">
            <a:extLst>
              <a:ext uri="{FF2B5EF4-FFF2-40B4-BE49-F238E27FC236}">
                <a16:creationId xmlns:a16="http://schemas.microsoft.com/office/drawing/2014/main" id="{3DFF9BD5-0FA8-7F3E-CB09-EF302633D00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1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 met bloem, plant&#10;&#10;Automatisch gegenereerde beschrijving">
            <a:extLst>
              <a:ext uri="{FF2B5EF4-FFF2-40B4-BE49-F238E27FC236}">
                <a16:creationId xmlns:a16="http://schemas.microsoft.com/office/drawing/2014/main" id="{8EFA149C-DD23-F0D9-73C7-0A97DF7C398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153"/>
          <a:stretch>
            <a:fillRect/>
          </a:stretch>
        </p:blipFill>
        <p:spPr bwMode="auto">
          <a:xfrm>
            <a:off x="6100520" y="4427389"/>
            <a:ext cx="305409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 met grond, zoogdier, buiten, stof&#10;&#10;Automatisch gegenereerde beschrijving">
            <a:extLst>
              <a:ext uri="{FF2B5EF4-FFF2-40B4-BE49-F238E27FC236}">
                <a16:creationId xmlns:a16="http://schemas.microsoft.com/office/drawing/2014/main" id="{EAADA706-A79A-47BB-5B5B-4008D07A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69" y="1964267"/>
            <a:ext cx="3054131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uinontwerp Breda | Dé hovenier uit Oosterhout">
            <a:extLst>
              <a:ext uri="{FF2B5EF4-FFF2-40B4-BE49-F238E27FC236}">
                <a16:creationId xmlns:a16="http://schemas.microsoft.com/office/drawing/2014/main" id="{1ED53C81-64B9-37DD-C1CA-ED124C0CF472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1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6" y="358628"/>
            <a:ext cx="7978227" cy="1594801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Praktijklessen Groen </a:t>
            </a:r>
            <a:b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leerjaar 3 </a:t>
            </a:r>
            <a:r>
              <a:rPr lang="nl-NL" sz="2700" dirty="0">
                <a:latin typeface="Calibri" panose="020F0502020204030204" pitchFamily="34" charset="0"/>
                <a:cs typeface="Calibri" panose="020F0502020204030204" pitchFamily="34" charset="0"/>
              </a:rPr>
              <a:t>(examen CSPE)</a:t>
            </a:r>
            <a:br>
              <a:rPr lang="nl-NL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700" dirty="0">
                <a:latin typeface="Calibri" panose="020F0502020204030204" pitchFamily="34" charset="0"/>
                <a:cs typeface="Calibri" panose="020F0502020204030204" pitchFamily="34" charset="0"/>
              </a:rPr>
              <a:t>(8/4 lesuren per week)</a:t>
            </a:r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408" y="3201171"/>
            <a:ext cx="2517605" cy="1103199"/>
          </a:xfrm>
        </p:spPr>
        <p:txBody>
          <a:bodyPr rtlCol="0"/>
          <a:lstStyle/>
          <a:p>
            <a:pPr rtl="0"/>
            <a:r>
              <a:rPr lang="nl-NL" sz="2000" b="1" u="sng">
                <a:latin typeface="Calibri" panose="020F0502020204030204" pitchFamily="34" charset="0"/>
                <a:cs typeface="Calibri" panose="020F0502020204030204" pitchFamily="34" charset="0"/>
              </a:rPr>
              <a:t>PM 1</a:t>
            </a:r>
          </a:p>
          <a:p>
            <a:pPr rtl="0"/>
            <a:r>
              <a:rPr lang="nl-NL" sz="2400" b="1">
                <a:latin typeface="Calibri" panose="020F0502020204030204" pitchFamily="34" charset="0"/>
                <a:cs typeface="Calibri" panose="020F0502020204030204" pitchFamily="34" charset="0"/>
              </a:rPr>
              <a:t>Plant en (productie) Dier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4409" y="2441448"/>
            <a:ext cx="2517605" cy="509897"/>
          </a:xfrm>
        </p:spPr>
        <p:txBody>
          <a:bodyPr rtlCol="0"/>
          <a:lstStyle/>
          <a:p>
            <a:pPr rtl="0"/>
            <a:r>
              <a:rPr lang="nl-NL" sz="2400" b="0" i="1">
                <a:latin typeface="Calibri" panose="020F0502020204030204" pitchFamily="34" charset="0"/>
                <a:cs typeface="Calibri" panose="020F0502020204030204" pitchFamily="34" charset="0"/>
              </a:rPr>
              <a:t>Groene productie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0407" y="3442257"/>
            <a:ext cx="2517605" cy="862113"/>
          </a:xfrm>
        </p:spPr>
        <p:txBody>
          <a:bodyPr rtlCol="0"/>
          <a:lstStyle/>
          <a:p>
            <a:pPr rtl="0"/>
            <a:r>
              <a:rPr lang="nl-NL" sz="2000" b="1" u="sng">
                <a:latin typeface="Calibri" panose="020F0502020204030204" pitchFamily="34" charset="0"/>
                <a:cs typeface="Calibri" panose="020F0502020204030204" pitchFamily="34" charset="0"/>
              </a:rPr>
              <a:t>PM 2</a:t>
            </a:r>
          </a:p>
          <a:p>
            <a:pPr rtl="0"/>
            <a:r>
              <a:rPr lang="nl-NL" sz="2400" b="1">
                <a:latin typeface="Calibri" panose="020F0502020204030204" pitchFamily="34" charset="0"/>
                <a:cs typeface="Calibri" panose="020F0502020204030204" pitchFamily="34" charset="0"/>
              </a:rPr>
              <a:t>Voeding</a:t>
            </a:r>
            <a:endParaRPr lang="nl-NL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20F164F-C51A-49BD-BCBB-07C7BED2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409" y="2335723"/>
            <a:ext cx="2517605" cy="862113"/>
          </a:xfrm>
        </p:spPr>
        <p:txBody>
          <a:bodyPr rtlCol="0"/>
          <a:lstStyle/>
          <a:p>
            <a:pPr rtl="0"/>
            <a:r>
              <a:rPr lang="nl-NL" sz="2400" b="0" i="1">
                <a:latin typeface="Calibri" panose="020F0502020204030204" pitchFamily="34" charset="0"/>
                <a:cs typeface="Calibri" panose="020F0502020204030204" pitchFamily="34" charset="0"/>
              </a:rPr>
              <a:t>Tussen productie en verkoop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F6997EE2-4A7E-42BA-A9A4-CA8914C6CA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2212" y="5579064"/>
            <a:ext cx="2517605" cy="975346"/>
          </a:xfrm>
        </p:spPr>
        <p:txBody>
          <a:bodyPr rtlCol="0"/>
          <a:lstStyle/>
          <a:p>
            <a:pPr rtl="0"/>
            <a:r>
              <a:rPr lang="nl-NL" sz="2400" b="1" u="sng">
                <a:latin typeface="Calibri" panose="020F0502020204030204" pitchFamily="34" charset="0"/>
                <a:cs typeface="Calibri" panose="020F0502020204030204" pitchFamily="34" charset="0"/>
              </a:rPr>
              <a:t>PM 3</a:t>
            </a:r>
          </a:p>
          <a:p>
            <a:pPr rtl="0"/>
            <a:r>
              <a:rPr lang="nl-NL" sz="2400" b="1">
                <a:latin typeface="Calibri" panose="020F0502020204030204" pitchFamily="34" charset="0"/>
                <a:cs typeface="Calibri" panose="020F0502020204030204" pitchFamily="34" charset="0"/>
              </a:rPr>
              <a:t>Groen en (gezelschap) Dier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8499" y="4569687"/>
            <a:ext cx="2676444" cy="975347"/>
          </a:xfrm>
        </p:spPr>
        <p:txBody>
          <a:bodyPr rtlCol="0"/>
          <a:lstStyle/>
          <a:p>
            <a:pPr rtl="0"/>
            <a:r>
              <a:rPr lang="nl-NL" sz="2400" b="0" i="1">
                <a:latin typeface="Calibri" panose="020F0502020204030204" pitchFamily="34" charset="0"/>
                <a:cs typeface="Calibri" panose="020F0502020204030204" pitchFamily="34" charset="0"/>
              </a:rPr>
              <a:t>Vergroening stedelijke omgeving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48607" y="5786203"/>
            <a:ext cx="2517605" cy="815319"/>
          </a:xfrm>
        </p:spPr>
        <p:txBody>
          <a:bodyPr rtlCol="0"/>
          <a:lstStyle/>
          <a:p>
            <a:pPr rtl="0"/>
            <a:r>
              <a:rPr lang="nl-NL" sz="2000" b="1" u="sng">
                <a:latin typeface="Calibri" panose="020F0502020204030204" pitchFamily="34" charset="0"/>
                <a:cs typeface="Calibri" panose="020F0502020204030204" pitchFamily="34" charset="0"/>
              </a:rPr>
              <a:t>PM 4</a:t>
            </a:r>
          </a:p>
          <a:p>
            <a:pPr rtl="0"/>
            <a:r>
              <a:rPr lang="nl-NL" sz="2400" b="1">
                <a:latin typeface="Calibri" panose="020F0502020204030204" pitchFamily="34" charset="0"/>
                <a:cs typeface="Calibri" panose="020F0502020204030204" pitchFamily="34" charset="0"/>
              </a:rPr>
              <a:t>Bloem</a:t>
            </a:r>
            <a:endParaRPr lang="nl-NL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73479" y="4569687"/>
            <a:ext cx="2766227" cy="1009377"/>
          </a:xfrm>
        </p:spPr>
        <p:txBody>
          <a:bodyPr rtlCol="0"/>
          <a:lstStyle/>
          <a:p>
            <a:pPr rtl="0"/>
            <a:r>
              <a:rPr lang="nl-NL" sz="2400" b="0" i="1">
                <a:latin typeface="Calibri" panose="020F0502020204030204" pitchFamily="34" charset="0"/>
                <a:cs typeface="Calibri" panose="020F0502020204030204" pitchFamily="34" charset="0"/>
              </a:rPr>
              <a:t>Groene vormgeving en verkoop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496CD28D-C2F0-73A4-14A4-074630B804D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3931" r="3931"/>
          <a:stretch/>
        </p:blipFill>
        <p:spPr bwMode="auto">
          <a:xfrm>
            <a:off x="3046424" y="1964266"/>
            <a:ext cx="3054096" cy="24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3F33E6-DFC4-3EAA-F76E-96CAEFEEA3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2" b="4520"/>
          <a:stretch/>
        </p:blipFill>
        <p:spPr>
          <a:xfrm>
            <a:off x="9137901" y="1964265"/>
            <a:ext cx="3037384" cy="2430611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50C0B42-7EF7-C767-2B16-B8FF7E8ABB14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/>
          <a:srcRect l="3605" r="360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FE08643-D6EF-F52E-6F5C-E8A1FF7FE4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00520" y="4405714"/>
            <a:ext cx="3037384" cy="24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E7BDE17C-F900-45DB-B061-4924D55FDAF8}" vid="{4C2F03D3-036E-40BA-A1C5-6DFD40C1385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 xmlns="107ca614-ff68-48c8-a737-8efbb2c0d830">Presentaties</Categorie>
    <lcf76f155ced4ddcb4097134ff3c332f xmlns="107ca614-ff68-48c8-a737-8efbb2c0d830">
      <Terms xmlns="http://schemas.microsoft.com/office/infopath/2007/PartnerControls"/>
    </lcf76f155ced4ddcb4097134ff3c332f>
    <TaxCatchAll xmlns="ee5aea75-22ed-4e38-aa68-19852c8f3b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D9EBB24ADDA4CA06B9E019375C73B" ma:contentTypeVersion="16" ma:contentTypeDescription="Een nieuw document maken." ma:contentTypeScope="" ma:versionID="444719967fcbc4ec5fff2f0f51d93248">
  <xsd:schema xmlns:xsd="http://www.w3.org/2001/XMLSchema" xmlns:xs="http://www.w3.org/2001/XMLSchema" xmlns:p="http://schemas.microsoft.com/office/2006/metadata/properties" xmlns:ns2="107ca614-ff68-48c8-a737-8efbb2c0d830" xmlns:ns3="ee5aea75-22ed-4e38-aa68-19852c8f3bd2" xmlns:ns4="fc18090b-878a-4a63-9269-fcdd91d679e1" targetNamespace="http://schemas.microsoft.com/office/2006/metadata/properties" ma:root="true" ma:fieldsID="93ac65de456f5d0f824789179a66818a" ns2:_="" ns3:_="" ns4:_="">
    <xsd:import namespace="107ca614-ff68-48c8-a737-8efbb2c0d830"/>
    <xsd:import namespace="ee5aea75-22ed-4e38-aa68-19852c8f3bd2"/>
    <xsd:import namespace="fc18090b-878a-4a63-9269-fcdd91d679e1"/>
    <xsd:element name="properties">
      <xsd:complexType>
        <xsd:sequence>
          <xsd:element name="documentManagement">
            <xsd:complexType>
              <xsd:all>
                <xsd:element ref="ns2:Categorie" minOccurs="0"/>
                <xsd:element ref="ns3:SharedWithUsers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ca614-ff68-48c8-a737-8efbb2c0d830" elementFormDefault="qualified">
    <xsd:import namespace="http://schemas.microsoft.com/office/2006/documentManagement/types"/>
    <xsd:import namespace="http://schemas.microsoft.com/office/infopath/2007/PartnerControls"/>
    <xsd:element name="Categorie" ma:index="8" nillable="true" ma:displayName="Categorie" ma:internalName="Categorie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f839067c-98fe-4dbb-9cc9-b02e951d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ea75-22ed-4e38-aa68-19852c8f3bd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802a1c0-93fc-4444-a51f-0a93bbdb9c51}" ma:internalName="TaxCatchAll" ma:showField="CatchAllData" ma:web="ee5aea75-22ed-4e38-aa68-19852c8f3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8090b-878a-4a63-9269-fcdd91d679e1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atst gedeeld, per gebrui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66C1B4-1510-430D-86F9-76976DC06CDA}">
  <ds:schemaRefs>
    <ds:schemaRef ds:uri="http://schemas.microsoft.com/office/2006/metadata/properties"/>
    <ds:schemaRef ds:uri="http://schemas.microsoft.com/office/infopath/2007/PartnerControls"/>
    <ds:schemaRef ds:uri="107ca614-ff68-48c8-a737-8efbb2c0d830"/>
    <ds:schemaRef ds:uri="ee5aea75-22ed-4e38-aa68-19852c8f3bd2"/>
  </ds:schemaRefs>
</ds:datastoreItem>
</file>

<file path=customXml/itemProps2.xml><?xml version="1.0" encoding="utf-8"?>
<ds:datastoreItem xmlns:ds="http://schemas.openxmlformats.org/officeDocument/2006/customXml" ds:itemID="{8CBC62C1-6994-42DD-8018-A9745F269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BAC66B-FBAD-499A-8604-2398289BA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ca614-ff68-48c8-a737-8efbb2c0d830"/>
    <ds:schemaRef ds:uri="ee5aea75-22ed-4e38-aa68-19852c8f3bd2"/>
    <ds:schemaRef ds:uri="fc18090b-878a-4a63-9269-fcdd91d67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Office-thema</Template>
  <TotalTime>4680</TotalTime>
  <Words>889</Words>
  <Application>Microsoft Office PowerPoint</Application>
  <PresentationFormat>Breedbeeld</PresentationFormat>
  <Paragraphs>213</Paragraphs>
  <Slides>22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Helvetica Light</vt:lpstr>
      <vt:lpstr>Raleway</vt:lpstr>
      <vt:lpstr>RO Sans</vt:lpstr>
      <vt:lpstr>Office-thema</vt:lpstr>
      <vt:lpstr>Informatie ouder(s)/verzorgers(s) van leerlingen uit groep 7 en 8</vt:lpstr>
      <vt:lpstr>Wie en wat zijn wij? </vt:lpstr>
      <vt:lpstr>Welke leerwegen heeft Vonk Castricum?</vt:lpstr>
      <vt:lpstr>VMBO Vonk Castricum</vt:lpstr>
      <vt:lpstr>VMBO Vonk Castricum</vt:lpstr>
      <vt:lpstr>PowerPoint-presentatie</vt:lpstr>
      <vt:lpstr>PowerPoint-presentatie</vt:lpstr>
      <vt:lpstr>Praktijklessen Groen  leerjaar 1 en 2 (3 lesuren per week)</vt:lpstr>
      <vt:lpstr>Praktijklessen Groen  leerjaar 3 (examen CSPE) (8/4 lesuren per week)</vt:lpstr>
      <vt:lpstr>Praktijklessen Groen  leerjaar 4 (keuzevakken) (8/4 lesuren per week)</vt:lpstr>
      <vt:lpstr>PowerPoint-presentatie</vt:lpstr>
      <vt:lpstr>Ons onderwijs   </vt:lpstr>
      <vt:lpstr>Vonk Natuurlijk</vt:lpstr>
      <vt:lpstr>Somtoday</vt:lpstr>
      <vt:lpstr>Contact ouders</vt:lpstr>
      <vt:lpstr>Ondersteuning</vt:lpstr>
      <vt:lpstr>Aanmelding</vt:lpstr>
      <vt:lpstr>Plaatsing</vt:lpstr>
      <vt:lpstr>Indeling klassen</vt:lpstr>
      <vt:lpstr>Start leerjaar 1</vt:lpstr>
      <vt:lpstr>Algemene informatie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de Doe - dagen 2023</dc:title>
  <dc:creator>Liselotte Jansen</dc:creator>
  <cp:lastModifiedBy>Liselotte Jansen</cp:lastModifiedBy>
  <cp:revision>9</cp:revision>
  <dcterms:created xsi:type="dcterms:W3CDTF">2023-10-09T13:45:40Z</dcterms:created>
  <dcterms:modified xsi:type="dcterms:W3CDTF">2024-01-18T07:25:32Z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0x0101000CED9EBB24ADDA4CA06B9E019375C73B</vt:lpwstr>
  </property>
</Properties>
</file>