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20" r:id="rId5"/>
    <p:sldId id="2623" r:id="rId6"/>
    <p:sldId id="2624" r:id="rId7"/>
    <p:sldId id="2644" r:id="rId8"/>
    <p:sldId id="2642" r:id="rId9"/>
    <p:sldId id="2626" r:id="rId10"/>
    <p:sldId id="2629" r:id="rId11"/>
    <p:sldId id="2641" r:id="rId12"/>
    <p:sldId id="2640" r:id="rId13"/>
    <p:sldId id="2639" r:id="rId14"/>
    <p:sldId id="2634" r:id="rId15"/>
    <p:sldId id="2633" r:id="rId16"/>
    <p:sldId id="2632" r:id="rId17"/>
    <p:sldId id="2643" r:id="rId18"/>
  </p:sldIdLst>
  <p:sldSz cx="12192000" cy="6858000"/>
  <p:notesSz cx="6669088" cy="9926638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30-11-2023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30-11-2023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</a:t>
            </a:r>
            <a:br>
              <a:rPr lang="nl-NL" noProof="0"/>
            </a:br>
            <a:r>
              <a:rPr lang="nl-NL" noProof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</a:t>
            </a:r>
            <a:br>
              <a:rPr lang="nl-NL" noProof="0"/>
            </a:br>
            <a:r>
              <a:rPr lang="nl-NL" noProof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Klikken om te bewerken </a:t>
            </a:r>
            <a:br>
              <a:rPr lang="nl-NL" noProof="0"/>
            </a:br>
            <a:r>
              <a:rPr lang="nl-NL" noProof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3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csoCe29ZGM" TargetMode="Externa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4csoCe29ZGM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fG0w86t00Q" TargetMode="Externa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AfG0w86t00Q?feature=oembe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Mobile In Hand Png, Transparent Png , Transparent Png Image - PNGitem |  Simple background images, Mobile template, Really cool backgrounds">
            <a:extLst>
              <a:ext uri="{FF2B5EF4-FFF2-40B4-BE49-F238E27FC236}">
                <a16:creationId xmlns:a16="http://schemas.microsoft.com/office/drawing/2014/main" id="{DDD6D430-1776-BB7B-3177-D23F3F59F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8"/>
          <a:stretch/>
        </p:blipFill>
        <p:spPr bwMode="auto">
          <a:xfrm>
            <a:off x="7334250" y="0"/>
            <a:ext cx="5000625" cy="59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6E2A6F3-1236-D1CD-A35A-2A79C04C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425" y="371475"/>
            <a:ext cx="2466975" cy="4490244"/>
          </a:xfrm>
        </p:spPr>
        <p:txBody>
          <a:bodyPr>
            <a:noAutofit/>
          </a:bodyPr>
          <a:lstStyle/>
          <a:p>
            <a:pPr algn="r"/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Mobiel</a:t>
            </a:r>
            <a:b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thuis </a:t>
            </a:r>
            <a:b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b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b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</a:t>
            </a:r>
            <a:b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kluis</a:t>
            </a:r>
            <a:br>
              <a:rPr lang="nl-NL" sz="2000"/>
            </a:br>
            <a:endParaRPr lang="nl-NL" sz="200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D12681E-707C-73AC-CE85-634B9CF51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90364" y="6103937"/>
            <a:ext cx="3842486" cy="68637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NL" sz="2800" i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Vanaf 8 januari </a:t>
            </a:r>
          </a:p>
          <a:p>
            <a:pPr marL="0" indent="0" algn="r">
              <a:buNone/>
            </a:pPr>
            <a:endParaRPr lang="nl-NL" sz="2800" i="1" u="sng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8066170-8929-6117-8FD5-CD9C6FCC6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849" y="4083050"/>
            <a:ext cx="4927601" cy="2251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“Gebruik van mobiel, tablet en smartwatch”</a:t>
            </a:r>
          </a:p>
        </p:txBody>
      </p:sp>
      <p:pic>
        <p:nvPicPr>
          <p:cNvPr id="10244" name="Picture 4" descr="5 tips om als bedrijf succesvol veranderingen door te voeren | HR Nieuws">
            <a:extLst>
              <a:ext uri="{FF2B5EF4-FFF2-40B4-BE49-F238E27FC236}">
                <a16:creationId xmlns:a16="http://schemas.microsoft.com/office/drawing/2014/main" id="{C5D71DCA-6A59-DBEB-DCCD-B8174CDC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94592B-E60C-471F-4A90-D81E738E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412956"/>
            <a:ext cx="5064833" cy="178732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 je in de pauze op je telefoon?</a:t>
            </a:r>
            <a:br>
              <a:rPr lang="nl-NL" sz="4800"/>
            </a:br>
            <a:endParaRPr lang="nl-NL" sz="480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82AB37-B579-3BFB-6995-D120121C4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56821" y="2200276"/>
            <a:ext cx="4544580" cy="293745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/>
              <a:t>A	Ja dat mag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B	Nee, nooit.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C	Ja, met toestemming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D	Op speciale dagen.</a:t>
            </a:r>
          </a:p>
          <a:p>
            <a:pPr>
              <a:lnSpc>
                <a:spcPct val="150000"/>
              </a:lnSpc>
            </a:pP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</a:p>
          <a:p>
            <a:pPr marL="0" indent="0" algn="ctr">
              <a:buNone/>
            </a:pPr>
            <a:r>
              <a:rPr lang="nl-NL" sz="4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Vraag 2</a:t>
            </a:r>
          </a:p>
        </p:txBody>
      </p:sp>
      <p:pic>
        <p:nvPicPr>
          <p:cNvPr id="4" name="Picture 2" descr="Quiz in komische pop-artstijl">
            <a:extLst>
              <a:ext uri="{FF2B5EF4-FFF2-40B4-BE49-F238E27FC236}">
                <a16:creationId xmlns:a16="http://schemas.microsoft.com/office/drawing/2014/main" id="{DE78783B-B475-2CDB-2D17-85BAF6C04EB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2137"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42E9EA7-B117-3282-AB28-9E50A25BAFE7}"/>
              </a:ext>
            </a:extLst>
          </p:cNvPr>
          <p:cNvCxnSpPr/>
          <p:nvPr/>
        </p:nvCxnSpPr>
        <p:spPr>
          <a:xfrm>
            <a:off x="6327238" y="1724025"/>
            <a:ext cx="560848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94592B-E60C-471F-4A90-D81E738E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820" y="216311"/>
            <a:ext cx="5882455" cy="1774414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5300"/>
            </a:br>
            <a:br>
              <a:rPr lang="nl-NL" sz="5300"/>
            </a:br>
            <a:r>
              <a:rPr lang="nl-NL" sz="4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bent je kluisdruppel vergeten.  Wat nu?</a:t>
            </a:r>
            <a:br>
              <a:rPr lang="nl-NL"/>
            </a:b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82AB37-B579-3BFB-6995-D120121C4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3820" y="1792169"/>
            <a:ext cx="6096000" cy="406570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/>
              <a:t>A	Je vraagt aan de conciërge om je 	kluis open te maken.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B	Je haalt je kluissleutel op van  	huis.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C	Je doet de telefoon in je tas.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D	Je legt je telefoon bij iemand anders in 	het kluisje. </a:t>
            </a:r>
          </a:p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</a:p>
          <a:p>
            <a:pPr marL="0" indent="0" algn="ctr">
              <a:buNone/>
            </a:pPr>
            <a:r>
              <a:rPr lang="nl-NL" sz="4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Vraag 3</a:t>
            </a:r>
          </a:p>
        </p:txBody>
      </p:sp>
      <p:pic>
        <p:nvPicPr>
          <p:cNvPr id="4" name="Picture 2" descr="Quiz in komische pop-artstijl">
            <a:extLst>
              <a:ext uri="{FF2B5EF4-FFF2-40B4-BE49-F238E27FC236}">
                <a16:creationId xmlns:a16="http://schemas.microsoft.com/office/drawing/2014/main" id="{4DE0E3C0-A4B0-2C0D-9AF5-5BF860D3A61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2137"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BA126E8-F75C-3F2E-0D06-EA00FA054E19}"/>
              </a:ext>
            </a:extLst>
          </p:cNvPr>
          <p:cNvCxnSpPr/>
          <p:nvPr/>
        </p:nvCxnSpPr>
        <p:spPr>
          <a:xfrm>
            <a:off x="6327238" y="1573947"/>
            <a:ext cx="560848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3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94592B-E60C-471F-4A90-D81E738E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-119960"/>
            <a:ext cx="6315075" cy="261456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zijn de voordelen </a:t>
            </a:r>
            <a:b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je telefoon </a:t>
            </a:r>
            <a:b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 een kluisje?</a:t>
            </a:r>
            <a:br>
              <a:rPr lang="nl-NL"/>
            </a:b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D876F5-87C8-896C-5623-A824825A3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3652" y="2579052"/>
            <a:ext cx="4544580" cy="382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/>
              <a:t>Open vraag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82AB37-B579-3BFB-6995-D120121C4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3652" y="2920422"/>
            <a:ext cx="5308181" cy="2937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/>
              <a:t>Schrijf zoveel mogelijk voordelen op.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</a:p>
          <a:p>
            <a:pPr marL="0" indent="0" algn="ctr">
              <a:buNone/>
            </a:pPr>
            <a:r>
              <a:rPr lang="nl-NL" sz="4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Vraag 4 </a:t>
            </a:r>
          </a:p>
          <a:p>
            <a:endParaRPr lang="nl-NL"/>
          </a:p>
        </p:txBody>
      </p:sp>
      <p:pic>
        <p:nvPicPr>
          <p:cNvPr id="7" name="Picture 2" descr="Quiz in komische pop-artstijl">
            <a:extLst>
              <a:ext uri="{FF2B5EF4-FFF2-40B4-BE49-F238E27FC236}">
                <a16:creationId xmlns:a16="http://schemas.microsoft.com/office/drawing/2014/main" id="{37E45983-A165-D9EA-5719-36FB5A2EF11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2137"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FD75F0C-F34A-3147-36EA-9044D470F34C}"/>
              </a:ext>
            </a:extLst>
          </p:cNvPr>
          <p:cNvCxnSpPr/>
          <p:nvPr/>
        </p:nvCxnSpPr>
        <p:spPr>
          <a:xfrm>
            <a:off x="6233652" y="2228850"/>
            <a:ext cx="560848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2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82AB37-B579-3BFB-6995-D120121C4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5074" y="0"/>
            <a:ext cx="5876925" cy="5857875"/>
          </a:xfrm>
        </p:spPr>
        <p:txBody>
          <a:bodyPr vert="horz" lIns="0" tIns="7200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/>
              <a:t>1. 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2. 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3. 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/>
              <a:t>4.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nl-NL" sz="2400"/>
              <a:t>Je kunt je beter concentreren.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nl-NL" sz="2400"/>
              <a:t>Je wordt niet afgeleid.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nl-NL" sz="2400"/>
              <a:t>In de pauzes kun je leuke dingen doen.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>
                <a:latin typeface="Arial"/>
                <a:cs typeface="Arial"/>
              </a:rPr>
              <a:t>Je kunt contact maken met anderen.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/>
              <a:t>Veiligheid voor leerlingen en docenten.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/>
              <a:t>Minder (online) ruzies.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7724" y="3768726"/>
            <a:ext cx="4927601" cy="111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Antwoorden</a:t>
            </a:r>
            <a:endParaRPr lang="nl-NL" sz="36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Placeholder 2" descr="Quiz in komische pop-artstijl">
            <a:extLst>
              <a:ext uri="{FF2B5EF4-FFF2-40B4-BE49-F238E27FC236}">
                <a16:creationId xmlns:a16="http://schemas.microsoft.com/office/drawing/2014/main" id="{770C8B06-A3D7-6836-3279-D4E365C45C3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2137"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4649" y="6026560"/>
            <a:ext cx="4927601" cy="727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Zijn er nog vragen ?</a:t>
            </a:r>
          </a:p>
        </p:txBody>
      </p:sp>
      <p:pic>
        <p:nvPicPr>
          <p:cNvPr id="5122" name="Picture 2" descr="Zijn er nog vragen? - Talitha heeft een blog">
            <a:extLst>
              <a:ext uri="{FF2B5EF4-FFF2-40B4-BE49-F238E27FC236}">
                <a16:creationId xmlns:a16="http://schemas.microsoft.com/office/drawing/2014/main" id="{8D2FCC13-3CF8-526F-2411-F34E98235F9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537"/>
          <a:stretch>
            <a:fillRect/>
          </a:stretch>
        </p:blipFill>
        <p:spPr bwMode="auto">
          <a:xfrm>
            <a:off x="0" y="0"/>
            <a:ext cx="9963149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5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94592B-E60C-471F-4A90-D81E738E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475" y="95534"/>
            <a:ext cx="4554008" cy="1325563"/>
          </a:xfrm>
        </p:spPr>
        <p:txBody>
          <a:bodyPr>
            <a:normAutofit/>
          </a:bodyPr>
          <a:lstStyle/>
          <a:p>
            <a:pPr algn="ctr"/>
            <a:r>
              <a:rPr lang="nl-NL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Waarom?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82AB37-B579-3BFB-6995-D120121C4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7238" y="1876136"/>
            <a:ext cx="5608482" cy="41661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/>
              <a:t>Landelijke regels van de Overheid.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/>
              <a:t>Zorgt voor afleiding in de les.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/>
              <a:t>Toets cijfers (gemiddeld 1,5 lager).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/>
              <a:t>(Online) ruzies.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/>
              <a:t>Veiligheid voor leerlingen en docenten (foto's/filmen).</a:t>
            </a:r>
          </a:p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4013" y="3791239"/>
            <a:ext cx="2847976" cy="225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“Waarom?..”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78A0268-5CB6-3993-CDC4-0ADCEF100BCA}"/>
              </a:ext>
            </a:extLst>
          </p:cNvPr>
          <p:cNvCxnSpPr/>
          <p:nvPr/>
        </p:nvCxnSpPr>
        <p:spPr>
          <a:xfrm>
            <a:off x="6327238" y="1638300"/>
            <a:ext cx="560848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Rijksoverheid - Wikipedia">
            <a:extLst>
              <a:ext uri="{FF2B5EF4-FFF2-40B4-BE49-F238E27FC236}">
                <a16:creationId xmlns:a16="http://schemas.microsoft.com/office/drawing/2014/main" id="{75825121-5925-C2DB-F505-FB0C21FDBFE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6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uzie paar zwarte glyph pictogram. boze vriendin en vriend. partners  tijdens conflict, schreeuwen naar elkaar. silhouet symbool op witte ruimte.  vector geïsoleerde illustratie 5654643 Vectorkunst bij Vecteezy">
            <a:extLst>
              <a:ext uri="{FF2B5EF4-FFF2-40B4-BE49-F238E27FC236}">
                <a16:creationId xmlns:a16="http://schemas.microsoft.com/office/drawing/2014/main" id="{AC267190-9C1C-C478-E16B-01FE007EE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2" t="17917" r="15277" b="17361"/>
          <a:stretch/>
        </p:blipFill>
        <p:spPr bwMode="auto">
          <a:xfrm flipH="1">
            <a:off x="2078626" y="2590799"/>
            <a:ext cx="88856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ecurity - Free people icons">
            <a:extLst>
              <a:ext uri="{FF2B5EF4-FFF2-40B4-BE49-F238E27FC236}">
                <a16:creationId xmlns:a16="http://schemas.microsoft.com/office/drawing/2014/main" id="{75BFDA2C-698F-F662-65C1-C872F2C3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29" y="2695574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afleiding vector glyph icoon voor persoonlijk en reclame gebruiken.  28663834 Vectorkunst bij Vecteezy">
            <a:extLst>
              <a:ext uri="{FF2B5EF4-FFF2-40B4-BE49-F238E27FC236}">
                <a16:creationId xmlns:a16="http://schemas.microsoft.com/office/drawing/2014/main" id="{11CDB78E-8D83-20DD-71A8-AA1EEB7F4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2"/>
          <a:stretch/>
        </p:blipFill>
        <p:spPr bwMode="auto">
          <a:xfrm>
            <a:off x="3782629" y="2484437"/>
            <a:ext cx="1016700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8C9A9473-2C7A-6975-B942-0038B26BA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78" y="2695574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94592B-E60C-471F-4A90-D81E738E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00" y="209834"/>
            <a:ext cx="4554008" cy="961741"/>
          </a:xfrm>
        </p:spPr>
        <p:txBody>
          <a:bodyPr>
            <a:normAutofit/>
          </a:bodyPr>
          <a:lstStyle/>
          <a:p>
            <a:pPr algn="ctr"/>
            <a:r>
              <a:rPr lang="nl-NL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Afspraken</a:t>
            </a:r>
            <a:endParaRPr lang="nl-NL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82AB37-B579-3BFB-6995-D120121C4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4655" y="1794884"/>
            <a:ext cx="5907343" cy="372009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5100"/>
              <a:t>Bij binnenkomst mobiel, smartwatch en tablet in je kluis.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5100"/>
              <a:t>In de kluis staat je mobiel, smartwatch en tablet op stil/vliegtuigmodus.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5100"/>
              <a:t>Na de laatste les haal je jouw mobiel, smartwatch en tablet uit je kluis.</a:t>
            </a:r>
          </a:p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274" y="3702554"/>
            <a:ext cx="4927601" cy="2251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“Geen mobiel onder schooltijd”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E53049CD-F34C-E473-CEC1-207F37CD45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4" b="44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1B8A4270-4A88-348C-3B2B-630CF669F530}"/>
              </a:ext>
            </a:extLst>
          </p:cNvPr>
          <p:cNvCxnSpPr/>
          <p:nvPr/>
        </p:nvCxnSpPr>
        <p:spPr>
          <a:xfrm>
            <a:off x="6284655" y="1343025"/>
            <a:ext cx="560848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ick and cross clipart design illustration 9342191 PNG">
            <a:extLst>
              <a:ext uri="{FF2B5EF4-FFF2-40B4-BE49-F238E27FC236}">
                <a16:creationId xmlns:a16="http://schemas.microsoft.com/office/drawing/2014/main" id="{9F1895FE-0AED-6C17-AA45-82C4C1D3B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052">
            <a:off x="173144" y="62559"/>
            <a:ext cx="3172634" cy="312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AC24420-F242-CF73-5C4D-D128BC7FA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39864"/>
              </p:ext>
            </p:extLst>
          </p:nvPr>
        </p:nvGraphicFramePr>
        <p:xfrm>
          <a:off x="0" y="1"/>
          <a:ext cx="12175958" cy="5939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442">
                  <a:extLst>
                    <a:ext uri="{9D8B030D-6E8A-4147-A177-3AD203B41FA5}">
                      <a16:colId xmlns:a16="http://schemas.microsoft.com/office/drawing/2014/main" val="2438299165"/>
                    </a:ext>
                  </a:extLst>
                </a:gridCol>
                <a:gridCol w="11245516">
                  <a:extLst>
                    <a:ext uri="{9D8B030D-6E8A-4147-A177-3AD203B41FA5}">
                      <a16:colId xmlns:a16="http://schemas.microsoft.com/office/drawing/2014/main" val="214908867"/>
                    </a:ext>
                  </a:extLst>
                </a:gridCol>
              </a:tblGrid>
              <a:tr h="507590">
                <a:tc>
                  <a:txBody>
                    <a:bodyPr/>
                    <a:lstStyle/>
                    <a:p>
                      <a:r>
                        <a:rPr lang="nl-NL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Sanctie omschrijving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8783"/>
                  </a:ext>
                </a:extLst>
              </a:tr>
              <a:tr h="675096">
                <a:tc>
                  <a:txBody>
                    <a:bodyPr/>
                    <a:lstStyle/>
                    <a:p>
                      <a:r>
                        <a:rPr lang="nl-NL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Mondelinge of schriftelijke  waarschuwing. </a:t>
                      </a:r>
                    </a:p>
                    <a:p>
                      <a:r>
                        <a:rPr lang="nl-NL"/>
                        <a:t>Telefoon inleveren Verzuim coördinator rest van de dag.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82762"/>
                  </a:ext>
                </a:extLst>
              </a:tr>
              <a:tr h="675096">
                <a:tc>
                  <a:txBody>
                    <a:bodyPr/>
                    <a:lstStyle/>
                    <a:p>
                      <a:r>
                        <a:rPr lang="nl-NL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TL neemt telefoon in bewaring voor rest van de schooldag. Deze wordt opgehaald door leerling of ouder aan het einde van de dag. Volgende dag melden om 07.45.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95797"/>
                  </a:ext>
                </a:extLst>
              </a:tr>
              <a:tr h="964422">
                <a:tc>
                  <a:txBody>
                    <a:bodyPr/>
                    <a:lstStyle/>
                    <a:p>
                      <a:r>
                        <a:rPr lang="nl-NL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Mentor belt/ mailt ouders. Telefoon wordt rest van de dag in bewaring genomen door TL.</a:t>
                      </a:r>
                    </a:p>
                    <a:p>
                      <a:r>
                        <a:rPr lang="nl-NL"/>
                        <a:t>Eind van de dag kan telefoon worden opgehaald door leerling of ouder.</a:t>
                      </a:r>
                    </a:p>
                    <a:p>
                      <a:r>
                        <a:rPr lang="nl-NL"/>
                        <a:t>Volgende dag melden om 07.45.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60669"/>
                  </a:ext>
                </a:extLst>
              </a:tr>
              <a:tr h="1253749">
                <a:tc>
                  <a:txBody>
                    <a:bodyPr/>
                    <a:lstStyle/>
                    <a:p>
                      <a:r>
                        <a:rPr lang="nl-NL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TL neemt contact op met thuisfront. Telefoon rest van de schooldag in bewaring bij TL.</a:t>
                      </a:r>
                    </a:p>
                    <a:p>
                      <a:r>
                        <a:rPr lang="nl-NL"/>
                        <a:t>Mentor bespreekt mogelijke oplossingen en benadrukt de ondersteuning door ouders/ verzorgers.</a:t>
                      </a:r>
                    </a:p>
                    <a:p>
                      <a:r>
                        <a:rPr lang="nl-NL"/>
                        <a:t>Eind van de dag telefoon ophalen door lln./ ouder/ verzorger. VIERKANT ROOSTER LLN en schrijfopdracht over gedrag en verandering.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67832"/>
                  </a:ext>
                </a:extLst>
              </a:tr>
              <a:tr h="1184530">
                <a:tc>
                  <a:txBody>
                    <a:bodyPr/>
                    <a:lstStyle/>
                    <a:p>
                      <a:r>
                        <a:rPr lang="nl-NL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/>
                        <a:t>TL contact met thuisfront over gedrag. Telefoon week lang in bewaring bij TL, eind van de lesdag ophalen.</a:t>
                      </a:r>
                    </a:p>
                    <a:p>
                      <a:pPr algn="l"/>
                      <a:r>
                        <a:rPr lang="nl-NL"/>
                        <a:t>TL bespreekt oplossingen en benadrukt belang van ondersteuning door ouders/ verzorgers over handhaven regels.</a:t>
                      </a:r>
                    </a:p>
                    <a:p>
                      <a:pPr algn="l"/>
                      <a:r>
                        <a:rPr lang="nl-NL"/>
                        <a:t>VIERKANT ROOSTER LLN.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51872"/>
                  </a:ext>
                </a:extLst>
              </a:tr>
              <a:tr h="675096">
                <a:tc>
                  <a:txBody>
                    <a:bodyPr/>
                    <a:lstStyle/>
                    <a:p>
                      <a:r>
                        <a:rPr lang="nl-NL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TL neemt contact op met thuisfront, maakt melding gedrag van hun kind. TL neemt telefoon in bewaring rest van de schooldag. Leerling wordt 1 DAG GESCHORST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40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33F85A-43B0-8E1E-161D-8038A4CF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>
                <a:hlinkClick r:id="rId3"/>
              </a:rPr>
              <a:t>hoe gaat het op andere scholen?</a:t>
            </a:r>
            <a:br>
              <a:rPr lang="nl-NL"/>
            </a:b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9C7FF3-7075-2865-B014-05407FD09B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93DC12-2774-E70D-3999-1AA6B0E592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B26281-8390-82B2-B1ED-8EE1ACA9E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De telefoon bij het leren: een vloek of een zegen? - Huiswerkinstituut">
            <a:extLst>
              <a:ext uri="{FF2B5EF4-FFF2-40B4-BE49-F238E27FC236}">
                <a16:creationId xmlns:a16="http://schemas.microsoft.com/office/drawing/2014/main" id="{CDDD60BA-AE7B-FA81-65B5-46E2ABD02CE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76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media 1" title="Veel telefoons nu al de klas uit: 'Moeten in het kluisje'">
            <a:hlinkClick r:id="" action="ppaction://media"/>
            <a:extLst>
              <a:ext uri="{FF2B5EF4-FFF2-40B4-BE49-F238E27FC236}">
                <a16:creationId xmlns:a16="http://schemas.microsoft.com/office/drawing/2014/main" id="{F06A3B71-6B12-AC36-817F-B2230D8887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B9A189E9-7FF3-0D35-2236-89C353913E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4" r="4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A94592B-E60C-471F-4A90-D81E738E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0" y="1"/>
            <a:ext cx="6000750" cy="1571624"/>
          </a:xfrm>
        </p:spPr>
        <p:txBody>
          <a:bodyPr>
            <a:noAutofit/>
          </a:bodyPr>
          <a:lstStyle/>
          <a:p>
            <a:pPr algn="ctr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kunnen we doen in de pauzes?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82AB37-B579-3BFB-6995-D120121C4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51638" y="1638300"/>
            <a:ext cx="6000749" cy="4352926"/>
          </a:xfrm>
        </p:spPr>
        <p:txBody>
          <a:bodyPr vert="horz" lIns="0" tIns="72000" rIns="91440" bIns="45720" rtlCol="0" anchor="t">
            <a:no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200" dirty="0">
                <a:latin typeface="Arial"/>
                <a:cs typeface="Arial"/>
              </a:rPr>
              <a:t>Wij bieden alternatieven, denk aan leuke pauze activiteiten.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200" dirty="0">
                <a:latin typeface="Arial"/>
                <a:cs typeface="Arial"/>
              </a:rPr>
              <a:t>Tafeltennistafels.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200" dirty="0" err="1">
                <a:latin typeface="Arial"/>
                <a:cs typeface="Arial"/>
              </a:rPr>
              <a:t>Pannakooi</a:t>
            </a:r>
            <a:r>
              <a:rPr lang="nl-NL" sz="2200" dirty="0">
                <a:latin typeface="Arial"/>
                <a:cs typeface="Arial"/>
              </a:rPr>
              <a:t>.(wordt dit schooljaar gerealiseerd)</a:t>
            </a:r>
            <a:endParaRPr lang="nl-NL" sz="220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200" dirty="0">
                <a:latin typeface="Arial"/>
                <a:cs typeface="Arial"/>
              </a:rPr>
              <a:t>Spelletjes.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200" dirty="0">
                <a:latin typeface="Arial"/>
                <a:cs typeface="Arial"/>
              </a:rPr>
              <a:t>Tafelvoetbal.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200" dirty="0" err="1">
                <a:latin typeface="Arial"/>
                <a:cs typeface="Arial"/>
              </a:rPr>
              <a:t>Chill</a:t>
            </a:r>
            <a:r>
              <a:rPr lang="nl-NL" sz="2200" dirty="0">
                <a:latin typeface="Arial"/>
                <a:cs typeface="Arial"/>
              </a:rPr>
              <a:t> plekjes.</a:t>
            </a:r>
          </a:p>
          <a:p>
            <a:endParaRPr lang="nl-NL" sz="2400"/>
          </a:p>
          <a:p>
            <a:endParaRPr lang="nl-NL" sz="240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224" y="3740150"/>
            <a:ext cx="4927601" cy="2251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“Ook in de pauzes is het niet toegestaan”</a:t>
            </a: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FACB2E6B-EE5F-1694-CE53-00CB9F5751BA}"/>
              </a:ext>
            </a:extLst>
          </p:cNvPr>
          <p:cNvCxnSpPr/>
          <p:nvPr/>
        </p:nvCxnSpPr>
        <p:spPr>
          <a:xfrm>
            <a:off x="6351638" y="1638300"/>
            <a:ext cx="560848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82AB37-B579-3BFB-6995-D120121C4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250" y="2488176"/>
            <a:ext cx="6095999" cy="3428996"/>
          </a:xfrm>
        </p:spPr>
        <p:txBody>
          <a:bodyPr vert="horz" lIns="0" tIns="7200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>
                <a:latin typeface="Arial"/>
                <a:cs typeface="Arial"/>
              </a:rPr>
              <a:t>1x per dag wordt er een kluisnummer gekozen.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>
                <a:latin typeface="Arial"/>
                <a:cs typeface="Arial"/>
              </a:rPr>
              <a:t>Het gekozen kluisnummer wint een leuke prijs.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>
                <a:latin typeface="Arial"/>
                <a:cs typeface="Arial"/>
              </a:rPr>
              <a:t>(Mits je telefoon in de kluis ligt natuurlijk...)</a:t>
            </a:r>
          </a:p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0" y="4283075"/>
            <a:ext cx="4927601" cy="2251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“Kluisje van de week”</a:t>
            </a:r>
          </a:p>
        </p:txBody>
      </p:sp>
      <p:pic>
        <p:nvPicPr>
          <p:cNvPr id="1026" name="Picture 2" descr="Bingo Text Design Afbeelding door ss graphic studio · Creative Fabrica">
            <a:extLst>
              <a:ext uri="{FF2B5EF4-FFF2-40B4-BE49-F238E27FC236}">
                <a16:creationId xmlns:a16="http://schemas.microsoft.com/office/drawing/2014/main" id="{02DE27A6-40D3-B1C1-1B1F-392E26137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74" y="-146044"/>
            <a:ext cx="3992409" cy="23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artphone op school: streng verboden - NRC">
            <a:extLst>
              <a:ext uri="{FF2B5EF4-FFF2-40B4-BE49-F238E27FC236}">
                <a16:creationId xmlns:a16="http://schemas.microsoft.com/office/drawing/2014/main" id="{B5A3DDA9-1E17-35D1-AF45-392E2E58F6B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F12C5B4D-5A9C-03F2-5B28-9C570A202443}"/>
              </a:ext>
            </a:extLst>
          </p:cNvPr>
          <p:cNvCxnSpPr/>
          <p:nvPr/>
        </p:nvCxnSpPr>
        <p:spPr>
          <a:xfrm>
            <a:off x="6289138" y="2219325"/>
            <a:ext cx="560848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1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E0BE515C-6FD6-85D9-F849-8C0F91B0C8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94592B-E60C-471F-4A90-D81E738E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D876F5-87C8-896C-5623-A824825A3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82AB37-B579-3BFB-6995-D120121C4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https://youtu.be/AfG0w86t00Q</a:t>
            </a:r>
            <a:endParaRPr lang="nl-NL"/>
          </a:p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/>
              <a:t>Andere scholen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32244C-1223-FEEA-4107-4498D232C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7" name="Onlinemedia 6" title="Mobieltjes op school: in de kluis of in de telefoonzak">
            <a:hlinkClick r:id="" action="ppaction://media"/>
            <a:extLst>
              <a:ext uri="{FF2B5EF4-FFF2-40B4-BE49-F238E27FC236}">
                <a16:creationId xmlns:a16="http://schemas.microsoft.com/office/drawing/2014/main" id="{8217354B-F7A6-BBCA-5EDB-EEFDA94A34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94592B-E60C-471F-4A90-D81E738E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86750"/>
            <a:ext cx="6010275" cy="1752599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 is je telefoon tijdens de les ?</a:t>
            </a:r>
            <a:br>
              <a:rPr lang="nl-NL" sz="4800"/>
            </a:br>
            <a:endParaRPr lang="nl-NL" sz="480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82AB37-B579-3BFB-6995-D120121C42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49578" y="1939349"/>
            <a:ext cx="4544580" cy="293745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/>
              <a:t>A	In je tas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B	In de telefoonbak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C	In  je kluis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D	In je broekzak</a:t>
            </a:r>
          </a:p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B78DE78-76FA-5AAA-6962-7DABAF318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</a:p>
          <a:p>
            <a:pPr marL="0" indent="0" algn="ctr">
              <a:buNone/>
            </a:pPr>
            <a:r>
              <a:rPr lang="nl-NL" sz="4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Vraag 1</a:t>
            </a:r>
          </a:p>
        </p:txBody>
      </p:sp>
      <p:pic>
        <p:nvPicPr>
          <p:cNvPr id="4098" name="Picture 2" descr="Quiz in komische pop-artstijl">
            <a:extLst>
              <a:ext uri="{FF2B5EF4-FFF2-40B4-BE49-F238E27FC236}">
                <a16:creationId xmlns:a16="http://schemas.microsoft.com/office/drawing/2014/main" id="{0B0BDCA3-20D6-42D8-8636-FF0BE5EF240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2137"/>
          <a:stretch>
            <a:fillRect/>
          </a:stretch>
        </p:blipFill>
        <p:spPr bwMode="auto">
          <a:xfrm>
            <a:off x="-1" y="-1"/>
            <a:ext cx="6096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5FF9012-5F50-D13B-E7D0-884FE73FA4DE}"/>
              </a:ext>
            </a:extLst>
          </p:cNvPr>
          <p:cNvCxnSpPr/>
          <p:nvPr/>
        </p:nvCxnSpPr>
        <p:spPr>
          <a:xfrm>
            <a:off x="6327238" y="1638300"/>
            <a:ext cx="560848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 2 december 2022" id="{D94CE554-B9D6-4402-ADFE-5AA7DC0C9645}" vid="{5872B057-68DB-4F9E-A88B-055C48B4479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4438956-16a8-4b30-bfea-0dfb386e598f">AJHNPWQ6AKWR-876822803-2409</_dlc_DocId>
    <_dlc_DocIdUrl xmlns="f4438956-16a8-4b30-bfea-0dfb386e598f">
      <Url>https://vonknh.sharepoint.com/sites/Archief_CC_purmerend-mt/_layouts/15/DocIdRedir.aspx?ID=AJHNPWQ6AKWR-876822803-2409</Url>
      <Description>AJHNPWQ6AKWR-876822803-2409</Description>
    </_dlc_DocIdUrl>
    <_dlc_DocIdPersistId xmlns="f4438956-16a8-4b30-bfea-0dfb386e598f">false</_dlc_DocIdPersistId>
    <SharedWithUsers xmlns="f4438956-16a8-4b30-bfea-0dfb386e598f">
      <UserInfo>
        <DisplayName>Daniela Maier</DisplayName>
        <AccountId>22</AccountId>
        <AccountType/>
      </UserInfo>
      <UserInfo>
        <DisplayName>Gerard Ursem</DisplayName>
        <AccountId>24</AccountId>
        <AccountType/>
      </UserInfo>
      <UserInfo>
        <DisplayName>Jessica de Koning</DisplayName>
        <AccountId>50</AccountId>
        <AccountType/>
      </UserInfo>
      <UserInfo>
        <DisplayName>Marc van Kleef</DisplayName>
        <AccountId>25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789D6F7F92A4BB43C77BA951A8ED2" ma:contentTypeVersion="8" ma:contentTypeDescription="Een nieuw document maken." ma:contentTypeScope="" ma:versionID="b3bd889c2e5849b4e6565ff9e59f79af">
  <xsd:schema xmlns:xsd="http://www.w3.org/2001/XMLSchema" xmlns:xs="http://www.w3.org/2001/XMLSchema" xmlns:p="http://schemas.microsoft.com/office/2006/metadata/properties" xmlns:ns2="f4438956-16a8-4b30-bfea-0dfb386e598f" xmlns:ns3="7eae7fdb-4671-4f7c-aefb-9ac87663ebe8" targetNamespace="http://schemas.microsoft.com/office/2006/metadata/properties" ma:root="true" ma:fieldsID="c69801dd1b78c2e756e1c3a409934f0e" ns2:_="" ns3:_="">
    <xsd:import namespace="f4438956-16a8-4b30-bfea-0dfb386e598f"/>
    <xsd:import namespace="7eae7fdb-4671-4f7c-aefb-9ac87663eb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ObjectDetectorVersions" minOccurs="0"/>
                <xsd:element ref="ns3:MediaServiceMetadata" minOccurs="0"/>
                <xsd:element ref="ns3:MediaServiceFastMetadata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38956-16a8-4b30-bfea-0dfb386e59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e7fdb-4671-4f7c-aefb-9ac87663ebe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C477A2-8E46-4A0F-B88B-33EA327F52B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B10912C-0518-4534-BB8C-7948B0C10F9C}">
  <ds:schemaRefs>
    <ds:schemaRef ds:uri="7eae7fdb-4671-4f7c-aefb-9ac87663ebe8"/>
    <ds:schemaRef ds:uri="f4438956-16a8-4b30-bfea-0dfb386e59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80AB96-CAE7-4F56-B919-40875C2E363A}">
  <ds:schemaRefs>
    <ds:schemaRef ds:uri="7eae7fdb-4671-4f7c-aefb-9ac87663ebe8"/>
    <ds:schemaRef ds:uri="f4438956-16a8-4b30-bfea-0dfb386e59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 2 december 2022</Template>
  <TotalTime>0</TotalTime>
  <Words>638</Words>
  <Application>Microsoft Office PowerPoint</Application>
  <PresentationFormat>Breedbeeld</PresentationFormat>
  <Paragraphs>89</Paragraphs>
  <Slides>14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Courier New</vt:lpstr>
      <vt:lpstr>Helvetica Light</vt:lpstr>
      <vt:lpstr>Raleway</vt:lpstr>
      <vt:lpstr>Office-thema</vt:lpstr>
      <vt:lpstr>Mobiel  thuis  of  in  je kluis </vt:lpstr>
      <vt:lpstr>Waarom?</vt:lpstr>
      <vt:lpstr>Afspraken</vt:lpstr>
      <vt:lpstr>PowerPoint-presentatie</vt:lpstr>
      <vt:lpstr>hoe gaat het op andere scholen? </vt:lpstr>
      <vt:lpstr>Wat kunnen we doen in de pauzes?</vt:lpstr>
      <vt:lpstr>PowerPoint-presentatie</vt:lpstr>
      <vt:lpstr>PowerPoint-presentatie</vt:lpstr>
      <vt:lpstr>Waar is je telefoon tijdens de les ? </vt:lpstr>
      <vt:lpstr>Mag je in de pauze op je telefoon? </vt:lpstr>
      <vt:lpstr>  Je bent je kluisdruppel vergeten.  Wat nu? </vt:lpstr>
      <vt:lpstr>Wat zijn de voordelen  van je telefoon      in een kluisje?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MT- thema middag</dc:title>
  <dc:creator>Hans Schoonheim</dc:creator>
  <cp:keywords/>
  <dc:description/>
  <cp:lastModifiedBy>Gerard Ursem</cp:lastModifiedBy>
  <cp:revision>6</cp:revision>
  <cp:lastPrinted>2023-02-10T08:24:44Z</cp:lastPrinted>
  <dcterms:created xsi:type="dcterms:W3CDTF">2023-01-10T10:48:19Z</dcterms:created>
  <dcterms:modified xsi:type="dcterms:W3CDTF">2023-11-30T11:43:22Z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0x010100885789D6F7F92A4BB43C77BA951A8ED2</vt:lpwstr>
  </property>
  <property fmtid="{D5CDD505-2E9C-101B-9397-08002B2CF9AE}" pid="3" name="MediaServiceImageTags">
    <vt:lpwstr/>
  </property>
  <property fmtid="{D5CDD505-2E9C-101B-9397-08002B2CF9AE}" pid="4" name="_dlc_DocIdItemGuid">
    <vt:lpwstr>7b568e12-f442-472e-837d-e46f67a3470c</vt:lpwstr>
  </property>
  <property fmtid="{D5CDD505-2E9C-101B-9397-08002B2CF9AE}" pid="5" name="xd_ProgID">
    <vt:lpwstr/>
  </property>
  <property fmtid="{D5CDD505-2E9C-101B-9397-08002B2CF9AE}" pid="6" name="DocumentSet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URL">
    <vt:lpwstr/>
  </property>
  <property fmtid="{D5CDD505-2E9C-101B-9397-08002B2CF9AE}" pid="12" name="GUID">
    <vt:lpwstr>c04a3ef6-6f11-46d5-9b81-348347ebb474</vt:lpwstr>
  </property>
  <property fmtid="{D5CDD505-2E9C-101B-9397-08002B2CF9AE}" pid="13" name="xd_Signature">
    <vt:lpwstr/>
  </property>
</Properties>
</file>